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82" r:id="rId3"/>
    <p:sldId id="257" r:id="rId4"/>
    <p:sldId id="258" r:id="rId5"/>
    <p:sldId id="259" r:id="rId6"/>
    <p:sldId id="262" r:id="rId7"/>
    <p:sldId id="260" r:id="rId8"/>
    <p:sldId id="261" r:id="rId9"/>
    <p:sldId id="286" r:id="rId10"/>
    <p:sldId id="287" r:id="rId11"/>
    <p:sldId id="263" r:id="rId12"/>
    <p:sldId id="264" r:id="rId13"/>
    <p:sldId id="269" r:id="rId14"/>
    <p:sldId id="265" r:id="rId15"/>
    <p:sldId id="284" r:id="rId16"/>
    <p:sldId id="267" r:id="rId17"/>
    <p:sldId id="288" r:id="rId18"/>
    <p:sldId id="268" r:id="rId19"/>
    <p:sldId id="281" r:id="rId20"/>
    <p:sldId id="271" r:id="rId21"/>
    <p:sldId id="280" r:id="rId22"/>
    <p:sldId id="275" r:id="rId23"/>
    <p:sldId id="276" r:id="rId24"/>
    <p:sldId id="283" r:id="rId25"/>
    <p:sldId id="278" r:id="rId26"/>
    <p:sldId id="289" r:id="rId27"/>
    <p:sldId id="285" r:id="rId28"/>
    <p:sldId id="270" r:id="rId29"/>
    <p:sldId id="279" r:id="rId30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59598"/>
    <a:srgbClr val="117F83"/>
    <a:srgbClr val="057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9"/>
  </p:normalViewPr>
  <p:slideViewPr>
    <p:cSldViewPr snapToGrid="0" snapToObjects="1">
      <p:cViewPr varScale="1">
        <p:scale>
          <a:sx n="103" d="100"/>
          <a:sy n="103" d="100"/>
        </p:scale>
        <p:origin x="17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2591D4-B9DD-BD47-8758-2F95A51B2669}" type="doc">
      <dgm:prSet loTypeId="urn:microsoft.com/office/officeart/2005/8/layout/cycle3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B067638-E255-FC4D-865C-A794B549DC9B}">
      <dgm:prSet phldrT="[Tekst]" custT="1"/>
      <dgm:spPr>
        <a:solidFill>
          <a:srgbClr val="057F83"/>
        </a:solidFill>
      </dgm:spPr>
      <dgm:t>
        <a:bodyPr/>
        <a:lstStyle/>
        <a:p>
          <a:pPr algn="ctr"/>
          <a:r>
            <a:rPr lang="nl-NL" sz="2000" dirty="0"/>
            <a:t>3a.</a:t>
          </a:r>
          <a:br>
            <a:rPr lang="nl-NL" sz="2000" dirty="0"/>
          </a:br>
          <a:r>
            <a:rPr lang="nl-NL" sz="2000" dirty="0" err="1"/>
            <a:t>Teamcoachings</a:t>
          </a:r>
          <a:br>
            <a:rPr lang="nl-NL" sz="2000" dirty="0"/>
          </a:br>
          <a:r>
            <a:rPr lang="nl-NL" sz="2000" dirty="0"/>
            <a:t>sessie</a:t>
          </a:r>
        </a:p>
      </dgm:t>
    </dgm:pt>
    <dgm:pt modelId="{373F4671-DFFA-1342-A62A-454953FA8A2D}" type="parTrans" cxnId="{9CD997B8-F852-C64E-85AD-2943F674D2C0}">
      <dgm:prSet/>
      <dgm:spPr/>
      <dgm:t>
        <a:bodyPr/>
        <a:lstStyle/>
        <a:p>
          <a:endParaRPr lang="nl-NL"/>
        </a:p>
      </dgm:t>
    </dgm:pt>
    <dgm:pt modelId="{0B947CC7-44D0-494C-AECE-D1F7563B5D13}" type="sibTrans" cxnId="{9CD997B8-F852-C64E-85AD-2943F674D2C0}">
      <dgm:prSet/>
      <dgm:spPr/>
      <dgm:t>
        <a:bodyPr/>
        <a:lstStyle/>
        <a:p>
          <a:endParaRPr lang="nl-NL"/>
        </a:p>
      </dgm:t>
    </dgm:pt>
    <dgm:pt modelId="{91F7659E-4618-EF40-A0A3-B3F831CFBFFC}">
      <dgm:prSet phldrT="[Tekst]" custT="1"/>
      <dgm:spPr>
        <a:solidFill>
          <a:srgbClr val="057F83"/>
        </a:solidFill>
      </dgm:spPr>
      <dgm:t>
        <a:bodyPr/>
        <a:lstStyle/>
        <a:p>
          <a:r>
            <a:rPr lang="nl-NL" sz="2000" dirty="0"/>
            <a:t>3b.</a:t>
          </a:r>
          <a:br>
            <a:rPr lang="nl-NL" sz="2000" dirty="0"/>
          </a:br>
          <a:r>
            <a:rPr lang="nl-NL" sz="2000" dirty="0" err="1"/>
            <a:t>Veiligheids</a:t>
          </a:r>
          <a:br>
            <a:rPr lang="nl-NL" sz="2000" dirty="0"/>
          </a:br>
          <a:r>
            <a:rPr lang="nl-NL" sz="2000" dirty="0"/>
            <a:t>peiling</a:t>
          </a:r>
        </a:p>
      </dgm:t>
    </dgm:pt>
    <dgm:pt modelId="{D0717339-95D5-2A4D-9FFF-94533DC82529}" type="parTrans" cxnId="{1C01D7A9-9B00-B648-9A62-0D0721834EA5}">
      <dgm:prSet/>
      <dgm:spPr/>
      <dgm:t>
        <a:bodyPr/>
        <a:lstStyle/>
        <a:p>
          <a:endParaRPr lang="nl-NL"/>
        </a:p>
      </dgm:t>
    </dgm:pt>
    <dgm:pt modelId="{2CE3A7AB-9C61-9244-9278-B0580D0E8150}" type="sibTrans" cxnId="{1C01D7A9-9B00-B648-9A62-0D0721834EA5}">
      <dgm:prSet/>
      <dgm:spPr/>
      <dgm:t>
        <a:bodyPr/>
        <a:lstStyle/>
        <a:p>
          <a:endParaRPr lang="nl-NL"/>
        </a:p>
      </dgm:t>
    </dgm:pt>
    <dgm:pt modelId="{9F6C320F-BB21-5B4C-B697-405EA999A5D3}">
      <dgm:prSet phldrT="[Tekst]" custT="1"/>
      <dgm:spPr>
        <a:solidFill>
          <a:srgbClr val="057F83"/>
        </a:solidFill>
      </dgm:spPr>
      <dgm:t>
        <a:bodyPr/>
        <a:lstStyle/>
        <a:p>
          <a:r>
            <a:rPr lang="nl-NL" sz="2000" dirty="0"/>
            <a:t>3c.</a:t>
          </a:r>
          <a:br>
            <a:rPr lang="nl-NL" sz="2000" dirty="0"/>
          </a:br>
          <a:r>
            <a:rPr lang="nl-NL" sz="2000" dirty="0" err="1"/>
            <a:t>Veiligheids</a:t>
          </a:r>
          <a:br>
            <a:rPr lang="nl-NL" sz="2000" dirty="0"/>
          </a:br>
          <a:r>
            <a:rPr lang="nl-NL" sz="2000" dirty="0"/>
            <a:t>dialoog</a:t>
          </a:r>
        </a:p>
      </dgm:t>
    </dgm:pt>
    <dgm:pt modelId="{43D863BA-AC0A-8D4C-A2C5-1197B19BCE22}" type="parTrans" cxnId="{5290C44C-7CA5-A34A-B477-DF0FBE9FFAA0}">
      <dgm:prSet/>
      <dgm:spPr/>
      <dgm:t>
        <a:bodyPr/>
        <a:lstStyle/>
        <a:p>
          <a:endParaRPr lang="nl-NL"/>
        </a:p>
      </dgm:t>
    </dgm:pt>
    <dgm:pt modelId="{B10A6F36-5945-C045-A91C-1F8AFD6899D0}" type="sibTrans" cxnId="{5290C44C-7CA5-A34A-B477-DF0FBE9FFAA0}">
      <dgm:prSet/>
      <dgm:spPr/>
      <dgm:t>
        <a:bodyPr/>
        <a:lstStyle/>
        <a:p>
          <a:endParaRPr lang="nl-NL"/>
        </a:p>
      </dgm:t>
    </dgm:pt>
    <dgm:pt modelId="{D5C6B17D-CFDD-A346-8444-5EC5B51B682D}">
      <dgm:prSet phldrT="[Tekst]" custT="1"/>
      <dgm:spPr>
        <a:solidFill>
          <a:srgbClr val="057F83"/>
        </a:solidFill>
      </dgm:spPr>
      <dgm:t>
        <a:bodyPr/>
        <a:lstStyle/>
        <a:p>
          <a:r>
            <a:rPr lang="nl-NL" sz="2000" dirty="0"/>
            <a:t>3d.</a:t>
          </a:r>
          <a:br>
            <a:rPr lang="nl-NL" sz="2000" dirty="0"/>
          </a:br>
          <a:r>
            <a:rPr lang="nl-NL" sz="2000" dirty="0" err="1"/>
            <a:t>Veiligheids</a:t>
          </a:r>
          <a:br>
            <a:rPr lang="nl-NL" sz="2000" dirty="0"/>
          </a:br>
          <a:r>
            <a:rPr lang="nl-NL" sz="2000" dirty="0"/>
            <a:t>ronde</a:t>
          </a:r>
        </a:p>
      </dgm:t>
    </dgm:pt>
    <dgm:pt modelId="{531F01ED-A36A-8844-A92C-1EB38D748832}" type="parTrans" cxnId="{948C9443-8319-B942-970C-C35B7E24BFD6}">
      <dgm:prSet/>
      <dgm:spPr/>
      <dgm:t>
        <a:bodyPr/>
        <a:lstStyle/>
        <a:p>
          <a:endParaRPr lang="nl-NL"/>
        </a:p>
      </dgm:t>
    </dgm:pt>
    <dgm:pt modelId="{CDAC5450-546F-D248-B5CA-14A1E9E2BD9B}" type="sibTrans" cxnId="{948C9443-8319-B942-970C-C35B7E24BFD6}">
      <dgm:prSet/>
      <dgm:spPr/>
      <dgm:t>
        <a:bodyPr/>
        <a:lstStyle/>
        <a:p>
          <a:endParaRPr lang="nl-NL"/>
        </a:p>
      </dgm:t>
    </dgm:pt>
    <dgm:pt modelId="{085C0A7F-96A0-BB4D-B16D-216ED1A85A47}" type="pres">
      <dgm:prSet presAssocID="{702591D4-B9DD-BD47-8758-2F95A51B2669}" presName="Name0" presStyleCnt="0">
        <dgm:presLayoutVars>
          <dgm:dir/>
          <dgm:resizeHandles val="exact"/>
        </dgm:presLayoutVars>
      </dgm:prSet>
      <dgm:spPr/>
    </dgm:pt>
    <dgm:pt modelId="{C4D6003E-C91C-B14F-8FCC-D0E98E2A1A25}" type="pres">
      <dgm:prSet presAssocID="{702591D4-B9DD-BD47-8758-2F95A51B2669}" presName="cycle" presStyleCnt="0"/>
      <dgm:spPr/>
    </dgm:pt>
    <dgm:pt modelId="{3A7849A8-3D57-D54E-8BAA-AF301C00C22E}" type="pres">
      <dgm:prSet presAssocID="{DB067638-E255-FC4D-865C-A794B549DC9B}" presName="nodeFirstNode" presStyleLbl="node1" presStyleIdx="0" presStyleCnt="4" custScaleX="61818" custScaleY="72121">
        <dgm:presLayoutVars>
          <dgm:bulletEnabled val="1"/>
        </dgm:presLayoutVars>
      </dgm:prSet>
      <dgm:spPr/>
    </dgm:pt>
    <dgm:pt modelId="{4933E01F-9CDB-5A4E-87D9-F902F8446320}" type="pres">
      <dgm:prSet presAssocID="{0B947CC7-44D0-494C-AECE-D1F7563B5D13}" presName="sibTransFirstNode" presStyleLbl="bgShp" presStyleIdx="0" presStyleCnt="1" custScaleX="118248" custLinFactNeighborY="-5600"/>
      <dgm:spPr/>
    </dgm:pt>
    <dgm:pt modelId="{B2E1B3E6-DAD1-8945-80E1-7BFCE0B562D7}" type="pres">
      <dgm:prSet presAssocID="{91F7659E-4618-EF40-A0A3-B3F831CFBFFC}" presName="nodeFollowingNodes" presStyleLbl="node1" presStyleIdx="1" presStyleCnt="4" custScaleX="61817" custScaleY="72120" custRadScaleRad="142221" custRadScaleInc="-74">
        <dgm:presLayoutVars>
          <dgm:bulletEnabled val="1"/>
        </dgm:presLayoutVars>
      </dgm:prSet>
      <dgm:spPr/>
    </dgm:pt>
    <dgm:pt modelId="{0CDB7AF0-E76F-DA4D-8E57-B4B2A66CC5FA}" type="pres">
      <dgm:prSet presAssocID="{9F6C320F-BB21-5B4C-B697-405EA999A5D3}" presName="nodeFollowingNodes" presStyleLbl="node1" presStyleIdx="2" presStyleCnt="4" custScaleX="61817" custScaleY="72120" custRadScaleRad="145674">
        <dgm:presLayoutVars>
          <dgm:bulletEnabled val="1"/>
        </dgm:presLayoutVars>
      </dgm:prSet>
      <dgm:spPr/>
    </dgm:pt>
    <dgm:pt modelId="{E8EFF714-6B8C-D347-B678-BADC36E0CD41}" type="pres">
      <dgm:prSet presAssocID="{D5C6B17D-CFDD-A346-8444-5EC5B51B682D}" presName="nodeFollowingNodes" presStyleLbl="node1" presStyleIdx="3" presStyleCnt="4" custScaleX="61817" custScaleY="72120" custRadScaleRad="149828" custRadScaleInc="453">
        <dgm:presLayoutVars>
          <dgm:bulletEnabled val="1"/>
        </dgm:presLayoutVars>
      </dgm:prSet>
      <dgm:spPr/>
    </dgm:pt>
  </dgm:ptLst>
  <dgm:cxnLst>
    <dgm:cxn modelId="{948C9443-8319-B942-970C-C35B7E24BFD6}" srcId="{702591D4-B9DD-BD47-8758-2F95A51B2669}" destId="{D5C6B17D-CFDD-A346-8444-5EC5B51B682D}" srcOrd="3" destOrd="0" parTransId="{531F01ED-A36A-8844-A92C-1EB38D748832}" sibTransId="{CDAC5450-546F-D248-B5CA-14A1E9E2BD9B}"/>
    <dgm:cxn modelId="{A06EF944-2554-5F4F-AC4A-8A0A6C672A98}" type="presOf" srcId="{702591D4-B9DD-BD47-8758-2F95A51B2669}" destId="{085C0A7F-96A0-BB4D-B16D-216ED1A85A47}" srcOrd="0" destOrd="0" presId="urn:microsoft.com/office/officeart/2005/8/layout/cycle3"/>
    <dgm:cxn modelId="{5290C44C-7CA5-A34A-B477-DF0FBE9FFAA0}" srcId="{702591D4-B9DD-BD47-8758-2F95A51B2669}" destId="{9F6C320F-BB21-5B4C-B697-405EA999A5D3}" srcOrd="2" destOrd="0" parTransId="{43D863BA-AC0A-8D4C-A2C5-1197B19BCE22}" sibTransId="{B10A6F36-5945-C045-A91C-1F8AFD6899D0}"/>
    <dgm:cxn modelId="{199B0773-D156-1944-BC52-293D21BFEA0D}" type="presOf" srcId="{DB067638-E255-FC4D-865C-A794B549DC9B}" destId="{3A7849A8-3D57-D54E-8BAA-AF301C00C22E}" srcOrd="0" destOrd="0" presId="urn:microsoft.com/office/officeart/2005/8/layout/cycle3"/>
    <dgm:cxn modelId="{F1665D73-C57B-8641-B099-DBACCEFF211E}" type="presOf" srcId="{91F7659E-4618-EF40-A0A3-B3F831CFBFFC}" destId="{B2E1B3E6-DAD1-8945-80E1-7BFCE0B562D7}" srcOrd="0" destOrd="0" presId="urn:microsoft.com/office/officeart/2005/8/layout/cycle3"/>
    <dgm:cxn modelId="{B73EF076-5C1F-3C4D-AAE7-94FD85DB5A73}" type="presOf" srcId="{0B947CC7-44D0-494C-AECE-D1F7563B5D13}" destId="{4933E01F-9CDB-5A4E-87D9-F902F8446320}" srcOrd="0" destOrd="0" presId="urn:microsoft.com/office/officeart/2005/8/layout/cycle3"/>
    <dgm:cxn modelId="{1C01D7A9-9B00-B648-9A62-0D0721834EA5}" srcId="{702591D4-B9DD-BD47-8758-2F95A51B2669}" destId="{91F7659E-4618-EF40-A0A3-B3F831CFBFFC}" srcOrd="1" destOrd="0" parTransId="{D0717339-95D5-2A4D-9FFF-94533DC82529}" sibTransId="{2CE3A7AB-9C61-9244-9278-B0580D0E8150}"/>
    <dgm:cxn modelId="{9CD997B8-F852-C64E-85AD-2943F674D2C0}" srcId="{702591D4-B9DD-BD47-8758-2F95A51B2669}" destId="{DB067638-E255-FC4D-865C-A794B549DC9B}" srcOrd="0" destOrd="0" parTransId="{373F4671-DFFA-1342-A62A-454953FA8A2D}" sibTransId="{0B947CC7-44D0-494C-AECE-D1F7563B5D13}"/>
    <dgm:cxn modelId="{E16788C5-855D-E74E-BD9C-0324B609F805}" type="presOf" srcId="{D5C6B17D-CFDD-A346-8444-5EC5B51B682D}" destId="{E8EFF714-6B8C-D347-B678-BADC36E0CD41}" srcOrd="0" destOrd="0" presId="urn:microsoft.com/office/officeart/2005/8/layout/cycle3"/>
    <dgm:cxn modelId="{CFE5D0E9-F53C-8D43-A071-DA302A6CDCC6}" type="presOf" srcId="{9F6C320F-BB21-5B4C-B697-405EA999A5D3}" destId="{0CDB7AF0-E76F-DA4D-8E57-B4B2A66CC5FA}" srcOrd="0" destOrd="0" presId="urn:microsoft.com/office/officeart/2005/8/layout/cycle3"/>
    <dgm:cxn modelId="{D5E39E00-541D-0D45-B8A5-212057D71EC7}" type="presParOf" srcId="{085C0A7F-96A0-BB4D-B16D-216ED1A85A47}" destId="{C4D6003E-C91C-B14F-8FCC-D0E98E2A1A25}" srcOrd="0" destOrd="0" presId="urn:microsoft.com/office/officeart/2005/8/layout/cycle3"/>
    <dgm:cxn modelId="{6C5E5F0F-9154-0B4A-BBF3-C0FB6E83376A}" type="presParOf" srcId="{C4D6003E-C91C-B14F-8FCC-D0E98E2A1A25}" destId="{3A7849A8-3D57-D54E-8BAA-AF301C00C22E}" srcOrd="0" destOrd="0" presId="urn:microsoft.com/office/officeart/2005/8/layout/cycle3"/>
    <dgm:cxn modelId="{1A6F51D8-B608-2347-832D-28D70C79086F}" type="presParOf" srcId="{C4D6003E-C91C-B14F-8FCC-D0E98E2A1A25}" destId="{4933E01F-9CDB-5A4E-87D9-F902F8446320}" srcOrd="1" destOrd="0" presId="urn:microsoft.com/office/officeart/2005/8/layout/cycle3"/>
    <dgm:cxn modelId="{C3DF0E9C-CAAF-F74B-A0E5-7ACC1C861310}" type="presParOf" srcId="{C4D6003E-C91C-B14F-8FCC-D0E98E2A1A25}" destId="{B2E1B3E6-DAD1-8945-80E1-7BFCE0B562D7}" srcOrd="2" destOrd="0" presId="urn:microsoft.com/office/officeart/2005/8/layout/cycle3"/>
    <dgm:cxn modelId="{7AC975EE-300B-A941-95BD-C13F1364AE01}" type="presParOf" srcId="{C4D6003E-C91C-B14F-8FCC-D0E98E2A1A25}" destId="{0CDB7AF0-E76F-DA4D-8E57-B4B2A66CC5FA}" srcOrd="3" destOrd="0" presId="urn:microsoft.com/office/officeart/2005/8/layout/cycle3"/>
    <dgm:cxn modelId="{1D85C32C-97CA-2440-841D-01138B5E683A}" type="presParOf" srcId="{C4D6003E-C91C-B14F-8FCC-D0E98E2A1A25}" destId="{E8EFF714-6B8C-D347-B678-BADC36E0CD41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3E01F-9CDB-5A4E-87D9-F902F8446320}">
      <dsp:nvSpPr>
        <dsp:cNvPr id="0" name=""/>
        <dsp:cNvSpPr/>
      </dsp:nvSpPr>
      <dsp:spPr>
        <a:xfrm>
          <a:off x="1388637" y="71049"/>
          <a:ext cx="6291222" cy="5320362"/>
        </a:xfrm>
        <a:prstGeom prst="circularArrow">
          <a:avLst>
            <a:gd name="adj1" fmla="val 4668"/>
            <a:gd name="adj2" fmla="val 272909"/>
            <a:gd name="adj3" fmla="val 14159239"/>
            <a:gd name="adj4" fmla="val 17190864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849A8-3D57-D54E-8BAA-AF301C00C22E}">
      <dsp:nvSpPr>
        <dsp:cNvPr id="0" name=""/>
        <dsp:cNvSpPr/>
      </dsp:nvSpPr>
      <dsp:spPr>
        <a:xfrm>
          <a:off x="3446177" y="247364"/>
          <a:ext cx="2176143" cy="1269416"/>
        </a:xfrm>
        <a:prstGeom prst="roundRect">
          <a:avLst/>
        </a:prstGeom>
        <a:solidFill>
          <a:srgbClr val="057F8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3a.</a:t>
          </a:r>
          <a:br>
            <a:rPr lang="nl-NL" sz="2000" kern="1200" dirty="0"/>
          </a:br>
          <a:r>
            <a:rPr lang="nl-NL" sz="2000" kern="1200" dirty="0" err="1"/>
            <a:t>Teamcoachings</a:t>
          </a:r>
          <a:br>
            <a:rPr lang="nl-NL" sz="2000" kern="1200" dirty="0"/>
          </a:br>
          <a:r>
            <a:rPr lang="nl-NL" sz="2000" kern="1200" dirty="0"/>
            <a:t>sessie</a:t>
          </a:r>
        </a:p>
      </dsp:txBody>
      <dsp:txXfrm>
        <a:off x="3508145" y="309332"/>
        <a:ext cx="2052207" cy="1145480"/>
      </dsp:txXfrm>
    </dsp:sp>
    <dsp:sp modelId="{B2E1B3E6-DAD1-8945-80E1-7BFCE0B562D7}">
      <dsp:nvSpPr>
        <dsp:cNvPr id="0" name=""/>
        <dsp:cNvSpPr/>
      </dsp:nvSpPr>
      <dsp:spPr>
        <a:xfrm>
          <a:off x="6163132" y="2155210"/>
          <a:ext cx="2176108" cy="1269399"/>
        </a:xfrm>
        <a:prstGeom prst="roundRect">
          <a:avLst/>
        </a:prstGeom>
        <a:solidFill>
          <a:srgbClr val="057F8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3b.</a:t>
          </a:r>
          <a:br>
            <a:rPr lang="nl-NL" sz="2000" kern="1200" dirty="0"/>
          </a:br>
          <a:r>
            <a:rPr lang="nl-NL" sz="2000" kern="1200" dirty="0" err="1"/>
            <a:t>Veiligheids</a:t>
          </a:r>
          <a:br>
            <a:rPr lang="nl-NL" sz="2000" kern="1200" dirty="0"/>
          </a:br>
          <a:r>
            <a:rPr lang="nl-NL" sz="2000" kern="1200" dirty="0"/>
            <a:t>peiling</a:t>
          </a:r>
        </a:p>
      </dsp:txBody>
      <dsp:txXfrm>
        <a:off x="6225099" y="2217177"/>
        <a:ext cx="2052174" cy="1145465"/>
      </dsp:txXfrm>
    </dsp:sp>
    <dsp:sp modelId="{0CDB7AF0-E76F-DA4D-8E57-B4B2A66CC5FA}">
      <dsp:nvSpPr>
        <dsp:cNvPr id="0" name=""/>
        <dsp:cNvSpPr/>
      </dsp:nvSpPr>
      <dsp:spPr>
        <a:xfrm>
          <a:off x="3446194" y="4315465"/>
          <a:ext cx="2176108" cy="1269399"/>
        </a:xfrm>
        <a:prstGeom prst="roundRect">
          <a:avLst/>
        </a:prstGeom>
        <a:solidFill>
          <a:srgbClr val="057F8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3c.</a:t>
          </a:r>
          <a:br>
            <a:rPr lang="nl-NL" sz="2000" kern="1200" dirty="0"/>
          </a:br>
          <a:r>
            <a:rPr lang="nl-NL" sz="2000" kern="1200" dirty="0" err="1"/>
            <a:t>Veiligheids</a:t>
          </a:r>
          <a:br>
            <a:rPr lang="nl-NL" sz="2000" kern="1200" dirty="0"/>
          </a:br>
          <a:r>
            <a:rPr lang="nl-NL" sz="2000" kern="1200" dirty="0"/>
            <a:t>dialoog</a:t>
          </a:r>
        </a:p>
      </dsp:txBody>
      <dsp:txXfrm>
        <a:off x="3508161" y="4377432"/>
        <a:ext cx="2052174" cy="1145465"/>
      </dsp:txXfrm>
    </dsp:sp>
    <dsp:sp modelId="{E8EFF714-6B8C-D347-B678-BADC36E0CD41}">
      <dsp:nvSpPr>
        <dsp:cNvPr id="0" name=""/>
        <dsp:cNvSpPr/>
      </dsp:nvSpPr>
      <dsp:spPr>
        <a:xfrm>
          <a:off x="583981" y="2141443"/>
          <a:ext cx="2176108" cy="1269399"/>
        </a:xfrm>
        <a:prstGeom prst="roundRect">
          <a:avLst/>
        </a:prstGeom>
        <a:solidFill>
          <a:srgbClr val="057F8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3d.</a:t>
          </a:r>
          <a:br>
            <a:rPr lang="nl-NL" sz="2000" kern="1200" dirty="0"/>
          </a:br>
          <a:r>
            <a:rPr lang="nl-NL" sz="2000" kern="1200" dirty="0" err="1"/>
            <a:t>Veiligheids</a:t>
          </a:r>
          <a:br>
            <a:rPr lang="nl-NL" sz="2000" kern="1200" dirty="0"/>
          </a:br>
          <a:r>
            <a:rPr lang="nl-NL" sz="2000" kern="1200" dirty="0"/>
            <a:t>ronde</a:t>
          </a:r>
        </a:p>
      </dsp:txBody>
      <dsp:txXfrm>
        <a:off x="645948" y="2203410"/>
        <a:ext cx="2052174" cy="1145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A3037-5CC3-2C43-A3B8-BEDADD7EB8C4}" type="datetimeFigureOut">
              <a:rPr lang="nl-NL" smtClean="0"/>
              <a:t>21-11-19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3220F-467B-1843-9E41-E328F6B7F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6537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Opmerking voor</a:t>
            </a:r>
            <a:r>
              <a:rPr lang="nl-NL" baseline="0" dirty="0"/>
              <a:t> organisatie van de bijeenkomst. De bestuurder is ‘de Bezieler’.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3220F-467B-1843-9E41-E328F6B7F53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864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nl-NL" dirty="0"/>
          </a:p>
          <a:p>
            <a:pPr>
              <a:spcBef>
                <a:spcPct val="0"/>
              </a:spcBef>
            </a:pPr>
            <a:endParaRPr lang="en-US" altLang="nl-NL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useo Sans 500"/>
              </a:defRPr>
            </a:lvl1pPr>
            <a:lvl2pPr marL="742950" indent="-285750">
              <a:defRPr>
                <a:solidFill>
                  <a:schemeClr val="tx1"/>
                </a:solidFill>
                <a:latin typeface="Museo Sans 500"/>
              </a:defRPr>
            </a:lvl2pPr>
            <a:lvl3pPr marL="1143000" indent="-228600">
              <a:defRPr>
                <a:solidFill>
                  <a:schemeClr val="tx1"/>
                </a:solidFill>
                <a:latin typeface="Museo Sans 500"/>
              </a:defRPr>
            </a:lvl3pPr>
            <a:lvl4pPr marL="1600200" indent="-228600">
              <a:defRPr>
                <a:solidFill>
                  <a:schemeClr val="tx1"/>
                </a:solidFill>
                <a:latin typeface="Museo Sans 500"/>
              </a:defRPr>
            </a:lvl4pPr>
            <a:lvl5pPr marL="2057400" indent="-228600">
              <a:defRPr>
                <a:solidFill>
                  <a:schemeClr val="tx1"/>
                </a:solidFill>
                <a:latin typeface="Museo Sans 50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useo Sans 50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useo Sans 50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useo Sans 50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useo Sans 50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EFC353-0862-4146-A9C9-ED85EE483E31}" type="slidenum">
              <a:rPr lang="en-GB" altLang="nl-NL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altLang="nl-NL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87796-7641-624F-86D8-34806ACB2E8E}" type="slidenum">
              <a:rPr lang="nl-NL" smtClean="0"/>
              <a:t>29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5513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18445" y="1031136"/>
            <a:ext cx="7439755" cy="15884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Plaats hier de titel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018445" y="4690413"/>
            <a:ext cx="6753955" cy="94838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800" b="1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Plaats hier de ondertitel of naam spreker</a:t>
            </a:r>
          </a:p>
        </p:txBody>
      </p:sp>
    </p:spTree>
    <p:extLst>
      <p:ext uri="{BB962C8B-B14F-4D97-AF65-F5344CB8AC3E}">
        <p14:creationId xmlns:p14="http://schemas.microsoft.com/office/powerpoint/2010/main" val="126249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79550" y="23141"/>
            <a:ext cx="7907250" cy="11430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Kop van de </a:t>
            </a:r>
            <a:r>
              <a:rPr lang="en-US" dirty="0" err="1"/>
              <a:t>pagina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779550" y="1600200"/>
            <a:ext cx="7907250" cy="4525963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</a:lstStyle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2615265" y="2906714"/>
            <a:ext cx="5879447" cy="115495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rgbClr val="FF66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Plaats hier de titel van de tussenpagina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9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779550" y="1600200"/>
            <a:ext cx="7907250" cy="4537075"/>
          </a:xfrm>
          <a:prstGeom prst="rect">
            <a:avLst/>
          </a:prstGeom>
        </p:spPr>
        <p:txBody>
          <a:bodyPr vert="horz"/>
          <a:lstStyle/>
          <a:p>
            <a:endParaRPr lang="nl-NL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779550" y="23141"/>
            <a:ext cx="7907250" cy="11430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Kop van de </a:t>
            </a:r>
            <a:r>
              <a:rPr lang="en-US" dirty="0" err="1"/>
              <a:t>pagina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4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27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dirty="0" err="1"/>
              <a:t>VeiligPlus</a:t>
            </a:r>
            <a:r>
              <a:rPr lang="nl-NL" dirty="0"/>
              <a:t>-aanpak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Kick-offbijeenkomst [datum]</a:t>
            </a:r>
          </a:p>
        </p:txBody>
      </p:sp>
      <p:pic>
        <p:nvPicPr>
          <p:cNvPr id="4" name="Afbeelding 3" descr="Campagne panel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811" y="2509165"/>
            <a:ext cx="3941064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64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Discussie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Korte dialoog met aanwezigen, aan de hand van voorbeeldvragen. Steeds 1 vraag / stelling in beeld.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400" dirty="0"/>
              <a:t>Bijv.:</a:t>
            </a:r>
          </a:p>
          <a:p>
            <a:r>
              <a:rPr lang="nl-NL" sz="2400" dirty="0"/>
              <a:t>Wat is onze norm als het gaat om veiligheid?</a:t>
            </a:r>
          </a:p>
          <a:p>
            <a:r>
              <a:rPr lang="nl-NL" sz="2400" dirty="0"/>
              <a:t>Hoe gaan we de continue dialoog voeren over veiligheid?</a:t>
            </a:r>
          </a:p>
          <a:p>
            <a:r>
              <a:rPr lang="nl-NL" sz="2400" dirty="0"/>
              <a:t>Wanneer is een dialoog een goede dialoog?</a:t>
            </a:r>
          </a:p>
          <a:p>
            <a:r>
              <a:rPr lang="nl-NL" sz="2400" dirty="0"/>
              <a:t>Wat zijn de belangrijkste dilemma’s, de dilemma’s die</a:t>
            </a:r>
            <a:br>
              <a:rPr lang="nl-NL" sz="2400" dirty="0"/>
            </a:br>
            <a:r>
              <a:rPr lang="nl-NL" sz="2400" dirty="0"/>
              <a:t>we vaak ervaren?</a:t>
            </a:r>
          </a:p>
          <a:p>
            <a:r>
              <a:rPr lang="nl-NL" sz="2400" dirty="0"/>
              <a:t>Leidt kiezen voor je eigen veiligheid tot betere zorg?</a:t>
            </a:r>
          </a:p>
        </p:txBody>
      </p:sp>
    </p:spTree>
    <p:extLst>
      <p:ext uri="{BB962C8B-B14F-4D97-AF65-F5344CB8AC3E}">
        <p14:creationId xmlns:p14="http://schemas.microsoft.com/office/powerpoint/2010/main" val="594574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Schermafbeelding 2016-08-31 om 13.47.08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8339" y="3418402"/>
            <a:ext cx="3566374" cy="2707893"/>
          </a:xfrm>
          <a:prstGeom prst="rect">
            <a:avLst/>
          </a:prstGeom>
        </p:spPr>
      </p:pic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dirty="0" err="1"/>
              <a:t>VeiligPlus</a:t>
            </a:r>
            <a:r>
              <a:rPr lang="nl-NL" dirty="0"/>
              <a:t>-aanpak</a:t>
            </a:r>
          </a:p>
        </p:txBody>
      </p:sp>
    </p:spTree>
    <p:extLst>
      <p:ext uri="{BB962C8B-B14F-4D97-AF65-F5344CB8AC3E}">
        <p14:creationId xmlns:p14="http://schemas.microsoft.com/office/powerpoint/2010/main" val="371558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dirty="0" err="1"/>
              <a:t>VeiligPlus</a:t>
            </a:r>
            <a:r>
              <a:rPr lang="nl-NL" dirty="0"/>
              <a:t>-aanpak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In vier stappen naar dialoog over veiligheid</a:t>
            </a:r>
          </a:p>
        </p:txBody>
      </p:sp>
      <p:pic>
        <p:nvPicPr>
          <p:cNvPr id="4" name="Afbeelding 3" descr="Schermafbeelding 2016-08-31 om 11.11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805" y="2270327"/>
            <a:ext cx="50673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96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Maak onveiligheid bespreekbaar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rgbClr val="FF6600"/>
                </a:solidFill>
              </a:rPr>
              <a:t>Doel</a:t>
            </a:r>
          </a:p>
          <a:p>
            <a:r>
              <a:rPr lang="nl-NL" dirty="0"/>
              <a:t>Dialoog over dilemma’s vanuit vakmanschap en professionalisering</a:t>
            </a:r>
          </a:p>
          <a:p>
            <a:r>
              <a:rPr lang="nl-NL" dirty="0"/>
              <a:t>Dialoog van werkvloer tot bestuur en </a:t>
            </a:r>
            <a:r>
              <a:rPr lang="nl-NL" dirty="0" err="1"/>
              <a:t>vice</a:t>
            </a:r>
            <a:r>
              <a:rPr lang="nl-NL" dirty="0"/>
              <a:t> versa</a:t>
            </a:r>
          </a:p>
          <a:p>
            <a:r>
              <a:rPr lang="nl-NL" dirty="0"/>
              <a:t>Met dialoog start een oplossing voor onveiligheid</a:t>
            </a:r>
          </a:p>
          <a:p>
            <a:pPr marL="0" indent="0">
              <a:buNone/>
            </a:pPr>
            <a:endParaRPr lang="nl-NL" b="1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FF6600"/>
                </a:solidFill>
              </a:rPr>
              <a:t>Resultaat</a:t>
            </a:r>
          </a:p>
          <a:p>
            <a:pPr marL="0" indent="0">
              <a:buNone/>
            </a:pPr>
            <a:r>
              <a:rPr lang="nl-NL" dirty="0"/>
              <a:t>De Veiligheidsdialoog is een vanzelfsprekend onderdeel van ons werk.</a:t>
            </a:r>
          </a:p>
        </p:txBody>
      </p:sp>
    </p:spTree>
    <p:extLst>
      <p:ext uri="{BB962C8B-B14F-4D97-AF65-F5344CB8AC3E}">
        <p14:creationId xmlns:p14="http://schemas.microsoft.com/office/powerpoint/2010/main" val="2475249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Animatie </a:t>
            </a:r>
            <a:r>
              <a:rPr lang="nl-NL" dirty="0" err="1"/>
              <a:t>VeiligPlus</a:t>
            </a:r>
            <a:r>
              <a:rPr lang="nl-NL" dirty="0"/>
              <a:t>-aanpak</a:t>
            </a:r>
          </a:p>
        </p:txBody>
      </p:sp>
      <p:pic>
        <p:nvPicPr>
          <p:cNvPr id="7" name="Tijdelijke aanduiding voor inhoud 4" descr="Schermafbeelding 2016-08-31 om 16.15.3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" r="986"/>
          <a:stretch>
            <a:fillRect/>
          </a:stretch>
        </p:blipFill>
        <p:spPr>
          <a:xfrm>
            <a:off x="250825" y="1166813"/>
            <a:ext cx="8666163" cy="4959350"/>
          </a:xfrm>
        </p:spPr>
      </p:pic>
    </p:spTree>
    <p:extLst>
      <p:ext uri="{BB962C8B-B14F-4D97-AF65-F5344CB8AC3E}">
        <p14:creationId xmlns:p14="http://schemas.microsoft.com/office/powerpoint/2010/main" val="2705827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b="1" dirty="0" err="1"/>
              <a:t>Vier</a:t>
            </a:r>
            <a:r>
              <a:rPr lang="en-US" altLang="nl-NL" b="1" dirty="0"/>
              <a:t> </a:t>
            </a:r>
            <a:r>
              <a:rPr lang="en-US" altLang="nl-NL" b="1" dirty="0" err="1"/>
              <a:t>rollen</a:t>
            </a:r>
            <a:endParaRPr lang="en-US" altLang="nl-NL" b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2057400" algn="l"/>
              </a:tabLst>
            </a:pPr>
            <a:r>
              <a:rPr lang="nl-NL" altLang="nl-NL" sz="2200" b="1" dirty="0">
                <a:solidFill>
                  <a:srgbClr val="FF6600"/>
                </a:solidFill>
              </a:rPr>
              <a:t>Doeners </a:t>
            </a:r>
            <a:r>
              <a:rPr lang="nl-NL" altLang="nl-NL" sz="2200" dirty="0">
                <a:solidFill>
                  <a:srgbClr val="000000"/>
                </a:solidFill>
              </a:rPr>
              <a:t>	zorgprofessionals op de werkvloer</a:t>
            </a:r>
          </a:p>
          <a:p>
            <a:pPr marL="0" indent="0">
              <a:lnSpc>
                <a:spcPct val="150000"/>
              </a:lnSpc>
              <a:buNone/>
              <a:tabLst>
                <a:tab pos="2057400" algn="l"/>
              </a:tabLst>
            </a:pPr>
            <a:r>
              <a:rPr lang="nl-NL" altLang="nl-NL" sz="2200" b="1" dirty="0">
                <a:solidFill>
                  <a:srgbClr val="FF6600"/>
                </a:solidFill>
              </a:rPr>
              <a:t>Ondersteuners</a:t>
            </a:r>
            <a:r>
              <a:rPr lang="nl-NL" altLang="nl-NL" sz="2200" dirty="0">
                <a:solidFill>
                  <a:srgbClr val="FF6600"/>
                </a:solidFill>
              </a:rPr>
              <a:t>	</a:t>
            </a:r>
            <a:r>
              <a:rPr lang="nl-NL" altLang="nl-NL" sz="2200" dirty="0"/>
              <a:t>stafmedewerkers die helpen met kennis en 	middelen en oplossingen omzetten in beleid</a:t>
            </a:r>
            <a:endParaRPr lang="nl-NL" altLang="nl-NL" sz="2200" dirty="0">
              <a:solidFill>
                <a:srgbClr val="FF6600"/>
              </a:solidFill>
            </a:endParaRPr>
          </a:p>
          <a:p>
            <a:pPr marL="0" indent="0">
              <a:lnSpc>
                <a:spcPct val="150000"/>
              </a:lnSpc>
              <a:buNone/>
              <a:tabLst>
                <a:tab pos="2057400" algn="l"/>
              </a:tabLst>
            </a:pPr>
            <a:r>
              <a:rPr lang="nl-NL" sz="2200" b="1" dirty="0">
                <a:solidFill>
                  <a:srgbClr val="FF6600"/>
                </a:solidFill>
              </a:rPr>
              <a:t>Aanjagers</a:t>
            </a:r>
            <a:r>
              <a:rPr lang="nl-NL" altLang="nl-NL" sz="2200" dirty="0">
                <a:solidFill>
                  <a:srgbClr val="000000"/>
                </a:solidFill>
              </a:rPr>
              <a:t>	ambassadeurs die zorgen dat de dialoog binnen 	het team op gang komt en blijft</a:t>
            </a:r>
            <a:endParaRPr lang="nl-NL" sz="2200" dirty="0">
              <a:solidFill>
                <a:srgbClr val="FF6600"/>
              </a:solidFill>
            </a:endParaRPr>
          </a:p>
          <a:p>
            <a:pPr marL="0" indent="0">
              <a:lnSpc>
                <a:spcPct val="150000"/>
              </a:lnSpc>
              <a:buNone/>
              <a:tabLst>
                <a:tab pos="2057400" algn="l"/>
              </a:tabLst>
            </a:pPr>
            <a:r>
              <a:rPr lang="nl-NL" sz="2200" b="1" dirty="0">
                <a:solidFill>
                  <a:srgbClr val="FF6600"/>
                </a:solidFill>
              </a:rPr>
              <a:t>Bezieler </a:t>
            </a:r>
            <a:r>
              <a:rPr lang="nl-NL" altLang="nl-NL" sz="2200" dirty="0">
                <a:solidFill>
                  <a:srgbClr val="000000"/>
                </a:solidFill>
              </a:rPr>
              <a:t>	één persoon uit de top die de VeiligPlus-aanpak 	uitdraagt in woord en daad, en de schakel is tot 	het doorzetten van oplossingen</a:t>
            </a:r>
          </a:p>
        </p:txBody>
      </p:sp>
    </p:spTree>
    <p:extLst>
      <p:ext uri="{BB962C8B-B14F-4D97-AF65-F5344CB8AC3E}">
        <p14:creationId xmlns:p14="http://schemas.microsoft.com/office/powerpoint/2010/main" val="139084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Vier stappen</a:t>
            </a:r>
          </a:p>
        </p:txBody>
      </p:sp>
      <p:pic>
        <p:nvPicPr>
          <p:cNvPr id="4" name="Tijdelijke aanduiding voor inhoud 3" descr="Schermafbeelding 2016-08-31 om 11.14.13.pn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493" b="-24009"/>
          <a:stretch/>
        </p:blipFill>
        <p:spPr/>
      </p:pic>
    </p:spTree>
    <p:extLst>
      <p:ext uri="{BB962C8B-B14F-4D97-AF65-F5344CB8AC3E}">
        <p14:creationId xmlns:p14="http://schemas.microsoft.com/office/powerpoint/2010/main" val="863419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Vier stappen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50" y="938545"/>
            <a:ext cx="7600543" cy="5702016"/>
          </a:xfrm>
        </p:spPr>
      </p:pic>
    </p:spTree>
    <p:extLst>
      <p:ext uri="{BB962C8B-B14F-4D97-AF65-F5344CB8AC3E}">
        <p14:creationId xmlns:p14="http://schemas.microsoft.com/office/powerpoint/2010/main" val="1599071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Succesfactoren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rgbClr val="FF6600"/>
                </a:solidFill>
              </a:rPr>
              <a:t>Voorwaarden</a:t>
            </a:r>
          </a:p>
          <a:p>
            <a:r>
              <a:rPr lang="nl-NL" dirty="0"/>
              <a:t>Iedereen doet mee: Doeners, Ondersteuners, Aanjagers, Projectteam en Bezieler</a:t>
            </a:r>
          </a:p>
          <a:p>
            <a:r>
              <a:rPr lang="nl-NL" dirty="0"/>
              <a:t>Onvoorwaardelijke steun van bestuur</a:t>
            </a:r>
          </a:p>
          <a:p>
            <a:r>
              <a:rPr lang="nl-NL" dirty="0"/>
              <a:t>Oordeelvrij de dialoog aangaan</a:t>
            </a:r>
          </a:p>
        </p:txBody>
      </p:sp>
    </p:spTree>
    <p:extLst>
      <p:ext uri="{BB962C8B-B14F-4D97-AF65-F5344CB8AC3E}">
        <p14:creationId xmlns:p14="http://schemas.microsoft.com/office/powerpoint/2010/main" val="472218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we tot nu toe gedaan?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52650"/>
            <a:r>
              <a:rPr lang="nl-NL" dirty="0"/>
              <a:t>Inventariseren</a:t>
            </a:r>
          </a:p>
          <a:p>
            <a:pPr marL="2152650"/>
            <a:r>
              <a:rPr lang="nl-NL" dirty="0"/>
              <a:t>Prioriteitenlijst</a:t>
            </a:r>
          </a:p>
          <a:p>
            <a:pPr marL="2152650"/>
            <a:r>
              <a:rPr lang="nl-NL" dirty="0"/>
              <a:t>Gezamenlijke intentieverklaring</a:t>
            </a:r>
          </a:p>
          <a:p>
            <a:pPr marL="2152650"/>
            <a:r>
              <a:rPr lang="nl-NL" dirty="0"/>
              <a:t>Projectteam en projectleider</a:t>
            </a:r>
          </a:p>
          <a:p>
            <a:pPr marL="2152650">
              <a:buNone/>
            </a:pPr>
            <a:endParaRPr lang="nl-NL" dirty="0"/>
          </a:p>
          <a:p>
            <a:pPr marL="2152650">
              <a:buNone/>
            </a:pPr>
            <a:endParaRPr lang="nl-NL" dirty="0"/>
          </a:p>
          <a:p>
            <a:pPr marL="2152650"/>
            <a:r>
              <a:rPr lang="nl-NL" dirty="0"/>
              <a:t>Draaiboek</a:t>
            </a:r>
          </a:p>
          <a:p>
            <a:pPr marL="2152650"/>
            <a:r>
              <a:rPr lang="nl-NL" dirty="0"/>
              <a:t>Kick-offbijeenkomst</a:t>
            </a:r>
          </a:p>
        </p:txBody>
      </p:sp>
      <p:pic>
        <p:nvPicPr>
          <p:cNvPr id="4" name="Afbeelding 3" descr="Schermafbeelding 2016-08-31 om 13.39.48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550" y="1365498"/>
            <a:ext cx="1826961" cy="2638161"/>
          </a:xfrm>
          <a:prstGeom prst="rect">
            <a:avLst/>
          </a:prstGeom>
        </p:spPr>
      </p:pic>
      <p:pic>
        <p:nvPicPr>
          <p:cNvPr id="5" name="Afbeelding 4" descr="Schermafbeelding 2016-08-31 om 13.39.48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550" y="4123197"/>
            <a:ext cx="1826961" cy="263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78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3600" dirty="0"/>
              <a:t>Welkom</a:t>
            </a:r>
          </a:p>
        </p:txBody>
      </p:sp>
      <p:pic>
        <p:nvPicPr>
          <p:cNvPr id="3" name="Afbeelding 2" descr="Schermafbeelding 2016-08-31 om 13.46.3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214" y="2906715"/>
            <a:ext cx="4189718" cy="321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13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Schermafbeelding 2016-08-31 om 13.47.08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315" y="3365995"/>
            <a:ext cx="3635398" cy="2760302"/>
          </a:xfrm>
          <a:prstGeom prst="rect">
            <a:avLst/>
          </a:prstGeom>
        </p:spPr>
      </p:pic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Stap 3: Realiseren</a:t>
            </a:r>
          </a:p>
        </p:txBody>
      </p:sp>
    </p:spTree>
    <p:extLst>
      <p:ext uri="{BB962C8B-B14F-4D97-AF65-F5344CB8AC3E}">
        <p14:creationId xmlns:p14="http://schemas.microsoft.com/office/powerpoint/2010/main" val="3219561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b="1" dirty="0" err="1"/>
              <a:t>Stap</a:t>
            </a:r>
            <a:r>
              <a:rPr lang="en-US" altLang="nl-NL" b="1" dirty="0"/>
              <a:t> 3 </a:t>
            </a:r>
            <a:r>
              <a:rPr lang="en-US" altLang="nl-NL" b="1" dirty="0" err="1"/>
              <a:t>verder</a:t>
            </a:r>
            <a:r>
              <a:rPr lang="en-US" altLang="nl-NL" b="1" dirty="0"/>
              <a:t> </a:t>
            </a:r>
            <a:r>
              <a:rPr lang="en-US" altLang="nl-NL" b="1" dirty="0" err="1"/>
              <a:t>toegelicht</a:t>
            </a:r>
            <a:endParaRPr lang="en-US" altLang="nl-NL" sz="3100" b="1" dirty="0"/>
          </a:p>
        </p:txBody>
      </p:sp>
      <p:graphicFrame>
        <p:nvGraphicFramePr>
          <p:cNvPr id="2" name="Tijdelijke aanduiding voor inhoud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067612"/>
              </p:ext>
            </p:extLst>
          </p:nvPr>
        </p:nvGraphicFramePr>
        <p:xfrm>
          <a:off x="75502" y="1192057"/>
          <a:ext cx="9068498" cy="5584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Afbeelding 2" descr="Schermafbeelding 2016-08-31 om 11.30.06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398" y="276954"/>
            <a:ext cx="1204402" cy="17783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kstvak 3"/>
          <p:cNvSpPr txBox="1"/>
          <p:nvPr/>
        </p:nvSpPr>
        <p:spPr>
          <a:xfrm>
            <a:off x="3354583" y="3018451"/>
            <a:ext cx="24848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rgbClr val="FF6600"/>
                </a:solidFill>
              </a:rPr>
              <a:t>Drie cycli </a:t>
            </a:r>
            <a:br>
              <a:rPr lang="nl-NL" sz="2800" b="1" dirty="0">
                <a:solidFill>
                  <a:srgbClr val="FF6600"/>
                </a:solidFill>
              </a:rPr>
            </a:br>
            <a:r>
              <a:rPr lang="nl-NL" sz="2800" b="1" dirty="0">
                <a:solidFill>
                  <a:srgbClr val="FF6600"/>
                </a:solidFill>
              </a:rPr>
              <a:t>van elk ongeveer </a:t>
            </a:r>
            <a:br>
              <a:rPr lang="nl-NL" sz="2800" b="1" dirty="0">
                <a:solidFill>
                  <a:srgbClr val="FF6600"/>
                </a:solidFill>
              </a:rPr>
            </a:br>
            <a:r>
              <a:rPr lang="nl-NL" sz="2800" b="1" dirty="0">
                <a:solidFill>
                  <a:srgbClr val="FF6600"/>
                </a:solidFill>
              </a:rPr>
              <a:t>8 weken</a:t>
            </a:r>
          </a:p>
        </p:txBody>
      </p:sp>
    </p:spTree>
    <p:extLst>
      <p:ext uri="{BB962C8B-B14F-4D97-AF65-F5344CB8AC3E}">
        <p14:creationId xmlns:p14="http://schemas.microsoft.com/office/powerpoint/2010/main" val="1627138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dirty="0"/>
              <a:t>3a</a:t>
            </a:r>
            <a:r>
              <a:rPr lang="en-US" altLang="nl-NL" b="1" dirty="0"/>
              <a:t>. </a:t>
            </a:r>
            <a:r>
              <a:rPr lang="en-US" altLang="nl-NL" b="1" dirty="0" err="1"/>
              <a:t>Teamcoachingssessie</a:t>
            </a:r>
            <a:endParaRPr lang="en-US" altLang="nl-NL" b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779550" y="1600200"/>
            <a:ext cx="7907250" cy="503427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nl-NL" sz="2400" dirty="0"/>
              <a:t>De </a:t>
            </a:r>
            <a:r>
              <a:rPr lang="en-US" altLang="nl-NL" sz="2400" dirty="0" err="1">
                <a:solidFill>
                  <a:srgbClr val="FF6600"/>
                </a:solidFill>
              </a:rPr>
              <a:t>Aanjagers</a:t>
            </a:r>
            <a:r>
              <a:rPr lang="en-US" altLang="nl-NL" sz="2400" dirty="0"/>
              <a:t> </a:t>
            </a:r>
            <a:r>
              <a:rPr lang="en-US" altLang="nl-NL" sz="2400" dirty="0" err="1"/>
              <a:t>krijgen</a:t>
            </a:r>
            <a:r>
              <a:rPr lang="en-US" altLang="nl-NL" sz="2400" dirty="0"/>
              <a:t> </a:t>
            </a:r>
            <a:r>
              <a:rPr lang="en-US" altLang="nl-NL" sz="2400" dirty="0" err="1"/>
              <a:t>iedere</a:t>
            </a:r>
            <a:r>
              <a:rPr lang="en-US" altLang="nl-NL" sz="2400" dirty="0"/>
              <a:t> </a:t>
            </a:r>
            <a:r>
              <a:rPr lang="en-US" altLang="nl-NL" sz="2400" dirty="0" err="1"/>
              <a:t>cyclus</a:t>
            </a:r>
            <a:r>
              <a:rPr lang="en-US" altLang="nl-NL" sz="2400" dirty="0"/>
              <a:t> </a:t>
            </a:r>
            <a:r>
              <a:rPr lang="en-US" altLang="nl-NL" sz="2400" dirty="0" err="1"/>
              <a:t>een</a:t>
            </a:r>
            <a:r>
              <a:rPr lang="en-US" altLang="nl-NL" sz="2400" dirty="0"/>
              <a:t> </a:t>
            </a:r>
            <a:r>
              <a:rPr lang="en-US" altLang="nl-NL" sz="2400" dirty="0" err="1"/>
              <a:t>Teamcoachingssessie</a:t>
            </a:r>
            <a:r>
              <a:rPr lang="en-US" altLang="nl-NL" sz="2400" dirty="0"/>
              <a:t> van </a:t>
            </a:r>
            <a:r>
              <a:rPr lang="en-US" altLang="nl-NL" sz="2400" dirty="0" err="1"/>
              <a:t>een</a:t>
            </a:r>
            <a:r>
              <a:rPr lang="en-US" altLang="nl-NL" sz="2400" dirty="0"/>
              <a:t> </a:t>
            </a:r>
            <a:r>
              <a:rPr lang="en-US" altLang="nl-NL" sz="2400" dirty="0" err="1"/>
              <a:t>professionele</a:t>
            </a:r>
            <a:r>
              <a:rPr lang="en-US" altLang="nl-NL" sz="2400" dirty="0"/>
              <a:t> </a:t>
            </a:r>
            <a:r>
              <a:rPr lang="en-US" altLang="nl-NL" sz="2400" dirty="0" err="1"/>
              <a:t>teamcoach</a:t>
            </a:r>
            <a:r>
              <a:rPr lang="en-US" altLang="nl-NL" sz="2400" dirty="0"/>
              <a:t>:</a:t>
            </a:r>
            <a:endParaRPr lang="en-US" sz="2000" b="1" dirty="0"/>
          </a:p>
          <a:p>
            <a:pPr marL="3571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/>
              <a:t>Onderwerp</a:t>
            </a:r>
            <a:r>
              <a:rPr lang="en-US" sz="2400" dirty="0"/>
              <a:t> is ‘</a:t>
            </a:r>
            <a:r>
              <a:rPr lang="en-US" sz="2400" dirty="0" err="1"/>
              <a:t>veilig</a:t>
            </a:r>
            <a:r>
              <a:rPr lang="en-US" sz="2400" dirty="0"/>
              <a:t> </a:t>
            </a:r>
            <a:r>
              <a:rPr lang="en-US" sz="2400" dirty="0" err="1"/>
              <a:t>werken</a:t>
            </a:r>
            <a:r>
              <a:rPr lang="en-US" sz="2400" dirty="0"/>
              <a:t> en je </a:t>
            </a:r>
            <a:r>
              <a:rPr lang="en-US" sz="2400" dirty="0" err="1"/>
              <a:t>veilig</a:t>
            </a:r>
            <a:br>
              <a:rPr lang="en-US" sz="2400" dirty="0"/>
            </a:br>
            <a:r>
              <a:rPr lang="en-US" sz="2400" dirty="0" err="1"/>
              <a:t>voelen</a:t>
            </a:r>
            <a:r>
              <a:rPr lang="en-US" sz="2400" dirty="0"/>
              <a:t>’</a:t>
            </a:r>
          </a:p>
          <a:p>
            <a:pPr marL="3571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/>
              <a:t>Gebaseerd</a:t>
            </a:r>
            <a:r>
              <a:rPr lang="en-US" sz="2400" dirty="0"/>
              <a:t> op </a:t>
            </a:r>
            <a:r>
              <a:rPr lang="en-US" sz="2400" dirty="0" err="1"/>
              <a:t>theoretische</a:t>
            </a:r>
            <a:r>
              <a:rPr lang="en-US" sz="2400" dirty="0"/>
              <a:t> </a:t>
            </a:r>
            <a:r>
              <a:rPr lang="en-US" sz="2400" dirty="0" err="1"/>
              <a:t>inzichten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uit</a:t>
            </a:r>
            <a:r>
              <a:rPr lang="en-US" sz="2400" dirty="0"/>
              <a:t> de team- en </a:t>
            </a:r>
            <a:r>
              <a:rPr lang="en-US" sz="2400" dirty="0" err="1"/>
              <a:t>leiderschapsliteratuur</a:t>
            </a:r>
            <a:endParaRPr lang="en-US" sz="2400" dirty="0"/>
          </a:p>
          <a:p>
            <a:pPr marL="14288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dirty="0"/>
          </a:p>
          <a:p>
            <a:pPr marL="14288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nl-NL" sz="2400" dirty="0"/>
              <a:t>Eerste </a:t>
            </a:r>
            <a:r>
              <a:rPr lang="nl-NL" sz="2400" dirty="0" err="1"/>
              <a:t>Teamcoachingssessie</a:t>
            </a:r>
            <a:r>
              <a:rPr lang="nl-NL" sz="2400" dirty="0"/>
              <a:t>:</a:t>
            </a:r>
          </a:p>
          <a:p>
            <a:pPr marL="14288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nl-NL" sz="2400" dirty="0"/>
              <a:t> [datum] (dagdeel)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082925" y="2697163"/>
            <a:ext cx="5932488" cy="9900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000" dirty="0">
              <a:latin typeface="+mn-lt"/>
              <a:cs typeface="+mn-cs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000" dirty="0">
              <a:latin typeface="+mn-lt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5780" y="2349036"/>
            <a:ext cx="2957780" cy="284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15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dirty="0"/>
              <a:t>3b</a:t>
            </a:r>
            <a:r>
              <a:rPr lang="en-US" altLang="nl-NL" b="1" dirty="0"/>
              <a:t>. </a:t>
            </a:r>
            <a:r>
              <a:rPr lang="en-US" altLang="nl-NL" dirty="0" err="1"/>
              <a:t>V</a:t>
            </a:r>
            <a:r>
              <a:rPr lang="en-US" altLang="nl-NL" b="1" dirty="0" err="1"/>
              <a:t>eiligheidspeiling</a:t>
            </a:r>
            <a:endParaRPr lang="en-US" altLang="nl-NL" b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nl-NL" sz="2400" dirty="0" err="1"/>
              <a:t>Ophalen</a:t>
            </a:r>
            <a:r>
              <a:rPr lang="en-US" altLang="nl-NL" sz="2400" dirty="0"/>
              <a:t> van de </a:t>
            </a:r>
            <a:r>
              <a:rPr lang="en-US" altLang="nl-NL" sz="2400" dirty="0" err="1"/>
              <a:t>meningen</a:t>
            </a:r>
            <a:r>
              <a:rPr lang="en-US" altLang="nl-NL" sz="2400" dirty="0"/>
              <a:t> van </a:t>
            </a:r>
            <a:r>
              <a:rPr lang="en-US" altLang="nl-NL" sz="2400" dirty="0" err="1">
                <a:solidFill>
                  <a:srgbClr val="FF6600"/>
                </a:solidFill>
              </a:rPr>
              <a:t>Doeners</a:t>
            </a:r>
            <a:r>
              <a:rPr lang="en-US" altLang="nl-NL" sz="2400" dirty="0"/>
              <a:t> </a:t>
            </a:r>
            <a:r>
              <a:rPr lang="en-US" altLang="nl-NL" sz="2400" dirty="0" err="1"/>
              <a:t>als</a:t>
            </a:r>
            <a:r>
              <a:rPr lang="en-US" altLang="nl-NL" sz="2400" dirty="0"/>
              <a:t> input </a:t>
            </a:r>
            <a:r>
              <a:rPr lang="en-US" altLang="nl-NL" sz="2400" dirty="0" err="1"/>
              <a:t>voor</a:t>
            </a:r>
            <a:r>
              <a:rPr lang="en-US" altLang="nl-NL" sz="2400" dirty="0"/>
              <a:t> de </a:t>
            </a:r>
            <a:r>
              <a:rPr lang="en-US" altLang="nl-NL" sz="2400" dirty="0" err="1"/>
              <a:t>dialoog</a:t>
            </a:r>
            <a:r>
              <a:rPr lang="en-US" altLang="nl-NL" sz="2400" dirty="0"/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nl-NL" sz="2400" dirty="0"/>
              <a:t>Website waar je anoniem kunt reageren op</a:t>
            </a:r>
            <a:br>
              <a:rPr lang="nl-NL" sz="2400" dirty="0"/>
            </a:br>
            <a:r>
              <a:rPr lang="nl-NL" sz="2400" dirty="0"/>
              <a:t>stellingen over ‘veiligheid en je veilig voelen’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nl-NL" sz="2400" dirty="0"/>
              <a:t>Mogelijkheid om direct te discussiëren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nl-NL" sz="2400" dirty="0"/>
              <a:t>Werkt op pc, tablet, </a:t>
            </a:r>
            <a:r>
              <a:rPr lang="nl-NL" sz="2400" dirty="0" err="1"/>
              <a:t>smartphone</a:t>
            </a:r>
            <a:r>
              <a:rPr lang="nl-NL" sz="2400" dirty="0"/>
              <a:t>, invullen kost 10 minuten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nl-NL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nl-NL" sz="2400" dirty="0"/>
              <a:t>Eerste Veiligheidspeiling: </a:t>
            </a:r>
            <a:br>
              <a:rPr lang="nl-NL" sz="2400" dirty="0"/>
            </a:br>
            <a:r>
              <a:rPr lang="nl-NL" sz="2400" dirty="0"/>
              <a:t>[datum!]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6947" y="2259345"/>
            <a:ext cx="1849853" cy="235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63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dirty="0"/>
              <a:t>3c</a:t>
            </a:r>
            <a:r>
              <a:rPr lang="en-US" altLang="nl-NL" b="1" dirty="0"/>
              <a:t>. </a:t>
            </a:r>
            <a:r>
              <a:rPr lang="en-US" altLang="nl-NL" dirty="0" err="1"/>
              <a:t>V</a:t>
            </a:r>
            <a:r>
              <a:rPr lang="en-US" altLang="nl-NL" b="1" dirty="0" err="1"/>
              <a:t>eiligheidsdialoog</a:t>
            </a:r>
            <a:endParaRPr lang="en-US" altLang="nl-NL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28415" y="3397504"/>
            <a:ext cx="3258385" cy="21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nl-NL" sz="2400" dirty="0"/>
              <a:t>De </a:t>
            </a:r>
            <a:r>
              <a:rPr lang="en-US" altLang="nl-NL" sz="2400" dirty="0" err="1">
                <a:solidFill>
                  <a:srgbClr val="FF6600"/>
                </a:solidFill>
              </a:rPr>
              <a:t>Doeners</a:t>
            </a:r>
            <a:r>
              <a:rPr lang="en-US" altLang="nl-NL" sz="2400" dirty="0">
                <a:solidFill>
                  <a:srgbClr val="FF6600"/>
                </a:solidFill>
              </a:rPr>
              <a:t> </a:t>
            </a:r>
            <a:r>
              <a:rPr lang="en-US" altLang="nl-NL" sz="2400" dirty="0" err="1"/>
              <a:t>gaan</a:t>
            </a:r>
            <a:r>
              <a:rPr lang="en-US" altLang="nl-NL" sz="2400" dirty="0"/>
              <a:t> in </a:t>
            </a:r>
            <a:r>
              <a:rPr lang="en-US" altLang="nl-NL" sz="2400" dirty="0" err="1"/>
              <a:t>dialoog</a:t>
            </a:r>
            <a:r>
              <a:rPr lang="en-US" altLang="nl-NL" sz="2400" dirty="0"/>
              <a:t> over ‘</a:t>
            </a:r>
            <a:r>
              <a:rPr lang="en-US" altLang="nl-NL" sz="2400" dirty="0" err="1"/>
              <a:t>veilig</a:t>
            </a:r>
            <a:r>
              <a:rPr lang="en-US" altLang="nl-NL" sz="2400" dirty="0"/>
              <a:t> </a:t>
            </a:r>
            <a:r>
              <a:rPr lang="en-US" altLang="nl-NL" sz="2400" dirty="0" err="1"/>
              <a:t>werken</a:t>
            </a:r>
            <a:r>
              <a:rPr lang="en-US" altLang="nl-NL" sz="2400" dirty="0"/>
              <a:t> en je </a:t>
            </a:r>
            <a:r>
              <a:rPr lang="en-US" altLang="nl-NL" sz="2400" dirty="0" err="1"/>
              <a:t>veilig</a:t>
            </a:r>
            <a:r>
              <a:rPr lang="en-US" altLang="nl-NL" sz="2400" dirty="0"/>
              <a:t> </a:t>
            </a:r>
            <a:r>
              <a:rPr lang="en-US" altLang="nl-NL" sz="2400" dirty="0" err="1"/>
              <a:t>voelen</a:t>
            </a:r>
            <a:r>
              <a:rPr lang="en-US" altLang="nl-NL" sz="2400" dirty="0"/>
              <a:t>’.</a:t>
            </a:r>
          </a:p>
          <a:p>
            <a:pPr>
              <a:lnSpc>
                <a:spcPct val="150000"/>
              </a:lnSpc>
            </a:pPr>
            <a:r>
              <a:rPr lang="en-US" altLang="nl-NL" sz="2400" dirty="0"/>
              <a:t>Face-to-face, </a:t>
            </a:r>
            <a:r>
              <a:rPr lang="en-US" altLang="nl-NL" sz="2400" dirty="0" err="1"/>
              <a:t>tijdens</a:t>
            </a:r>
            <a:r>
              <a:rPr lang="en-US" altLang="nl-NL" sz="2400" dirty="0"/>
              <a:t> </a:t>
            </a:r>
            <a:r>
              <a:rPr lang="en-US" altLang="nl-NL" sz="2400" dirty="0" err="1"/>
              <a:t>werkoverleg</a:t>
            </a:r>
            <a:r>
              <a:rPr lang="en-US" altLang="nl-NL" sz="2400" dirty="0"/>
              <a:t> (30-60 min)</a:t>
            </a:r>
          </a:p>
          <a:p>
            <a:pPr>
              <a:lnSpc>
                <a:spcPct val="150000"/>
              </a:lnSpc>
            </a:pPr>
            <a:r>
              <a:rPr lang="en-US" altLang="nl-NL" sz="2400" dirty="0" err="1"/>
              <a:t>Resultaten</a:t>
            </a:r>
            <a:r>
              <a:rPr lang="en-US" altLang="nl-NL" sz="2400" dirty="0"/>
              <a:t> van de (online) </a:t>
            </a:r>
            <a:r>
              <a:rPr lang="en-US" altLang="nl-NL" sz="2400" dirty="0" err="1"/>
              <a:t>discussie</a:t>
            </a:r>
            <a:r>
              <a:rPr lang="en-US" altLang="nl-NL" sz="2400" dirty="0"/>
              <a:t> </a:t>
            </a:r>
            <a:br>
              <a:rPr lang="en-US" altLang="nl-NL" sz="2400" dirty="0"/>
            </a:br>
            <a:r>
              <a:rPr lang="en-US" altLang="nl-NL" sz="2400" dirty="0" err="1"/>
              <a:t>worden</a:t>
            </a:r>
            <a:r>
              <a:rPr lang="en-US" altLang="nl-NL" sz="2400" dirty="0"/>
              <a:t> </a:t>
            </a:r>
            <a:r>
              <a:rPr lang="en-US" altLang="nl-NL" sz="2400" dirty="0" err="1"/>
              <a:t>besproken</a:t>
            </a:r>
            <a:r>
              <a:rPr lang="en-US" altLang="nl-NL" sz="2400" dirty="0"/>
              <a:t> </a:t>
            </a:r>
            <a:r>
              <a:rPr lang="en-US" altLang="nl-NL" sz="2400" dirty="0" err="1"/>
              <a:t>onder</a:t>
            </a:r>
            <a:r>
              <a:rPr lang="en-US" altLang="nl-NL" sz="2400" dirty="0"/>
              <a:t> </a:t>
            </a:r>
            <a:r>
              <a:rPr lang="en-US" altLang="nl-NL" sz="2400" dirty="0" err="1"/>
              <a:t>leiding</a:t>
            </a:r>
            <a:r>
              <a:rPr lang="en-US" altLang="nl-NL" sz="2400" dirty="0"/>
              <a:t> </a:t>
            </a:r>
            <a:br>
              <a:rPr lang="en-US" altLang="nl-NL" sz="2400" dirty="0"/>
            </a:br>
            <a:r>
              <a:rPr lang="en-US" altLang="nl-NL" sz="2400" dirty="0"/>
              <a:t>van de </a:t>
            </a:r>
            <a:r>
              <a:rPr lang="en-US" altLang="nl-NL" sz="2400" dirty="0" err="1">
                <a:solidFill>
                  <a:srgbClr val="FF6600"/>
                </a:solidFill>
              </a:rPr>
              <a:t>Aanjager</a:t>
            </a:r>
            <a:r>
              <a:rPr lang="en-US" altLang="nl-NL" sz="2400" dirty="0"/>
              <a:t>, die </a:t>
            </a:r>
            <a:r>
              <a:rPr lang="en-US" altLang="nl-NL" sz="2400" dirty="0" err="1"/>
              <a:t>hiervoor</a:t>
            </a:r>
            <a:r>
              <a:rPr lang="en-US" altLang="nl-NL" sz="2400" dirty="0"/>
              <a:t> de </a:t>
            </a:r>
            <a:br>
              <a:rPr lang="en-US" altLang="nl-NL" sz="2400" dirty="0"/>
            </a:br>
            <a:r>
              <a:rPr lang="en-US" altLang="nl-NL" sz="2400" dirty="0" err="1"/>
              <a:t>teamcoachingsvaardigheden</a:t>
            </a:r>
            <a:r>
              <a:rPr lang="en-US" altLang="nl-NL" sz="2400" dirty="0"/>
              <a:t> </a:t>
            </a:r>
            <a:r>
              <a:rPr lang="en-US" altLang="nl-NL" sz="2400" dirty="0" err="1"/>
              <a:t>inzet</a:t>
            </a:r>
            <a:endParaRPr lang="en-US" altLang="nl-NL" sz="2400" dirty="0"/>
          </a:p>
        </p:txBody>
      </p:sp>
    </p:spTree>
    <p:extLst>
      <p:ext uri="{BB962C8B-B14F-4D97-AF65-F5344CB8AC3E}">
        <p14:creationId xmlns:p14="http://schemas.microsoft.com/office/powerpoint/2010/main" val="325317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b="1" dirty="0"/>
              <a:t>3d. </a:t>
            </a:r>
            <a:r>
              <a:rPr lang="en-US" altLang="nl-NL" b="1" dirty="0" err="1"/>
              <a:t>Veiligheidsronde</a:t>
            </a:r>
            <a:endParaRPr lang="en-US" altLang="nl-NL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23269" y="3189132"/>
            <a:ext cx="2720731" cy="271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nl-NL" sz="2200" dirty="0">
                <a:solidFill>
                  <a:srgbClr val="000000"/>
                </a:solidFill>
              </a:rPr>
              <a:t>De </a:t>
            </a:r>
            <a:r>
              <a:rPr lang="en-US" altLang="nl-NL" sz="2200" dirty="0" err="1">
                <a:solidFill>
                  <a:srgbClr val="FF6600"/>
                </a:solidFill>
              </a:rPr>
              <a:t>Bezieler</a:t>
            </a:r>
            <a:r>
              <a:rPr lang="en-US" altLang="nl-NL" sz="2200" dirty="0">
                <a:solidFill>
                  <a:srgbClr val="FF6600"/>
                </a:solidFill>
              </a:rPr>
              <a:t> </a:t>
            </a:r>
            <a:r>
              <a:rPr lang="en-US" altLang="nl-NL" sz="2200" dirty="0" err="1">
                <a:solidFill>
                  <a:srgbClr val="000000"/>
                </a:solidFill>
              </a:rPr>
              <a:t>komt</a:t>
            </a:r>
            <a:r>
              <a:rPr lang="en-US" altLang="nl-NL" sz="2200" dirty="0">
                <a:solidFill>
                  <a:srgbClr val="000000"/>
                </a:solidFill>
              </a:rPr>
              <a:t> </a:t>
            </a:r>
            <a:r>
              <a:rPr lang="en-US" altLang="nl-NL" sz="2200" dirty="0" err="1">
                <a:solidFill>
                  <a:srgbClr val="000000"/>
                </a:solidFill>
              </a:rPr>
              <a:t>langs</a:t>
            </a:r>
            <a:r>
              <a:rPr lang="en-US" altLang="nl-NL" sz="2200" dirty="0">
                <a:solidFill>
                  <a:srgbClr val="000000"/>
                </a:solidFill>
              </a:rPr>
              <a:t> om in </a:t>
            </a:r>
            <a:r>
              <a:rPr lang="en-US" altLang="nl-NL" sz="2200" dirty="0" err="1">
                <a:solidFill>
                  <a:srgbClr val="000000"/>
                </a:solidFill>
              </a:rPr>
              <a:t>gesprek</a:t>
            </a:r>
            <a:r>
              <a:rPr lang="en-US" altLang="nl-NL" sz="2200" dirty="0">
                <a:solidFill>
                  <a:srgbClr val="000000"/>
                </a:solidFill>
              </a:rPr>
              <a:t> te </a:t>
            </a:r>
            <a:r>
              <a:rPr lang="en-US" altLang="nl-NL" sz="2200" dirty="0" err="1">
                <a:solidFill>
                  <a:srgbClr val="000000"/>
                </a:solidFill>
              </a:rPr>
              <a:t>gaan</a:t>
            </a:r>
            <a:r>
              <a:rPr lang="en-US" altLang="nl-NL" sz="2200" dirty="0">
                <a:solidFill>
                  <a:srgbClr val="000000"/>
                </a:solidFill>
              </a:rPr>
              <a:t> met de </a:t>
            </a:r>
            <a:r>
              <a:rPr lang="en-US" altLang="nl-NL" sz="2200" dirty="0" err="1">
                <a:solidFill>
                  <a:srgbClr val="FF6600"/>
                </a:solidFill>
              </a:rPr>
              <a:t>Doeners</a:t>
            </a:r>
            <a:r>
              <a:rPr lang="en-US" altLang="nl-NL" sz="2200" dirty="0">
                <a:solidFill>
                  <a:srgbClr val="000000"/>
                </a:solidFill>
              </a:rPr>
              <a:t> over het </a:t>
            </a:r>
            <a:r>
              <a:rPr lang="en-US" altLang="nl-NL" sz="2200" dirty="0" err="1">
                <a:solidFill>
                  <a:srgbClr val="000000"/>
                </a:solidFill>
              </a:rPr>
              <a:t>onderwerp</a:t>
            </a:r>
            <a:r>
              <a:rPr lang="en-US" altLang="nl-NL" sz="2200" dirty="0">
                <a:solidFill>
                  <a:srgbClr val="000000"/>
                </a:solidFill>
              </a:rPr>
              <a:t> ‘</a:t>
            </a:r>
            <a:r>
              <a:rPr lang="en-US" altLang="nl-NL" sz="2200" dirty="0" err="1">
                <a:solidFill>
                  <a:srgbClr val="000000"/>
                </a:solidFill>
              </a:rPr>
              <a:t>veiligheidsdilemma’s</a:t>
            </a:r>
            <a:r>
              <a:rPr lang="en-US" altLang="nl-NL" sz="2200" dirty="0">
                <a:solidFill>
                  <a:srgbClr val="000000"/>
                </a:solidFill>
              </a:rPr>
              <a:t> en je </a:t>
            </a:r>
            <a:r>
              <a:rPr lang="en-US" altLang="nl-NL" sz="2200" dirty="0" err="1">
                <a:solidFill>
                  <a:srgbClr val="000000"/>
                </a:solidFill>
              </a:rPr>
              <a:t>veilig</a:t>
            </a:r>
            <a:r>
              <a:rPr lang="en-US" altLang="nl-NL" sz="2200" dirty="0">
                <a:solidFill>
                  <a:srgbClr val="000000"/>
                </a:solidFill>
              </a:rPr>
              <a:t> </a:t>
            </a:r>
            <a:r>
              <a:rPr lang="en-US" altLang="nl-NL" sz="2200" dirty="0" err="1">
                <a:solidFill>
                  <a:srgbClr val="000000"/>
                </a:solidFill>
              </a:rPr>
              <a:t>voelen</a:t>
            </a:r>
            <a:r>
              <a:rPr lang="en-US" altLang="nl-NL" sz="2200" dirty="0">
                <a:solidFill>
                  <a:srgbClr val="000000"/>
                </a:solidFill>
              </a:rPr>
              <a:t>’.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200" dirty="0"/>
              <a:t>Op </a:t>
            </a:r>
            <a:r>
              <a:rPr lang="en-US" sz="2200" dirty="0" err="1"/>
              <a:t>een</a:t>
            </a:r>
            <a:r>
              <a:rPr lang="en-US" sz="2200" dirty="0"/>
              <a:t> </a:t>
            </a:r>
            <a:r>
              <a:rPr lang="en-US" sz="2200" dirty="0" err="1"/>
              <a:t>vooraf</a:t>
            </a:r>
            <a:r>
              <a:rPr lang="en-US" sz="2200" dirty="0"/>
              <a:t> </a:t>
            </a:r>
            <a:r>
              <a:rPr lang="en-US" sz="2200" dirty="0" err="1"/>
              <a:t>aangekondigde</a:t>
            </a:r>
            <a:r>
              <a:rPr lang="en-US" sz="2200" dirty="0"/>
              <a:t> datum, </a:t>
            </a:r>
            <a:r>
              <a:rPr lang="en-US" sz="2200" dirty="0" err="1"/>
              <a:t>tijdstip</a:t>
            </a:r>
            <a:r>
              <a:rPr lang="en-US" sz="2200" dirty="0"/>
              <a:t> (30-60 min)</a:t>
            </a:r>
            <a:br>
              <a:rPr lang="en-US" sz="2200" dirty="0"/>
            </a:br>
            <a:r>
              <a:rPr lang="en-US" sz="2200" dirty="0"/>
              <a:t>en </a:t>
            </a:r>
            <a:r>
              <a:rPr lang="en-US" sz="2200" dirty="0" err="1"/>
              <a:t>locatie</a:t>
            </a:r>
            <a:r>
              <a:rPr lang="en-US" sz="2200" dirty="0"/>
              <a:t>. </a:t>
            </a:r>
            <a:r>
              <a:rPr lang="en-US" sz="2200" dirty="0" err="1"/>
              <a:t>Ieder</a:t>
            </a:r>
            <a:r>
              <a:rPr lang="en-US" sz="2200" dirty="0"/>
              <a:t> </a:t>
            </a:r>
            <a:r>
              <a:rPr lang="en-US" sz="2200" dirty="0" err="1"/>
              <a:t>teamlid</a:t>
            </a:r>
            <a:r>
              <a:rPr lang="en-US" sz="2200" dirty="0"/>
              <a:t> is </a:t>
            </a:r>
            <a:r>
              <a:rPr lang="en-US" sz="2200" dirty="0" err="1"/>
              <a:t>welkom</a:t>
            </a:r>
            <a:r>
              <a:rPr lang="en-US" sz="2200" dirty="0"/>
              <a:t> (</a:t>
            </a:r>
            <a:r>
              <a:rPr lang="en-US" sz="2200" dirty="0" err="1"/>
              <a:t>minimaal</a:t>
            </a:r>
            <a:r>
              <a:rPr lang="en-US" sz="2200" dirty="0"/>
              <a:t> 3).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200" dirty="0"/>
              <a:t>Open </a:t>
            </a:r>
            <a:r>
              <a:rPr lang="en-US" sz="2200" dirty="0" err="1"/>
              <a:t>gesprek</a:t>
            </a:r>
            <a:r>
              <a:rPr lang="en-US" sz="2200" dirty="0"/>
              <a:t> van </a:t>
            </a:r>
            <a:r>
              <a:rPr lang="en-US" sz="2200" dirty="0" err="1"/>
              <a:t>beide</a:t>
            </a:r>
            <a:r>
              <a:rPr lang="en-US" sz="2200" dirty="0"/>
              <a:t> </a:t>
            </a:r>
            <a:r>
              <a:rPr lang="en-US" sz="2200" dirty="0" err="1"/>
              <a:t>kanten</a:t>
            </a:r>
            <a:r>
              <a:rPr lang="en-US" sz="2200" dirty="0"/>
              <a:t>, </a:t>
            </a:r>
            <a:r>
              <a:rPr lang="en-US" sz="2200" dirty="0" err="1"/>
              <a:t>oordeelvrij</a:t>
            </a:r>
            <a:r>
              <a:rPr lang="en-US" sz="2200" dirty="0"/>
              <a:t>!!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200" dirty="0" err="1"/>
              <a:t>Bezieler</a:t>
            </a:r>
            <a:r>
              <a:rPr lang="en-US" sz="2200" dirty="0"/>
              <a:t> </a:t>
            </a:r>
            <a:r>
              <a:rPr lang="en-US" sz="2200" dirty="0" err="1"/>
              <a:t>neemt</a:t>
            </a:r>
            <a:r>
              <a:rPr lang="en-US" sz="2200" dirty="0"/>
              <a:t> de </a:t>
            </a:r>
            <a:r>
              <a:rPr lang="en-US" sz="2200" dirty="0" err="1"/>
              <a:t>uitkomsten</a:t>
            </a:r>
            <a:r>
              <a:rPr lang="en-US" sz="2200" dirty="0"/>
              <a:t> van het </a:t>
            </a:r>
            <a:r>
              <a:rPr lang="en-US" sz="2200" dirty="0" err="1"/>
              <a:t>gesprek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n-US" sz="2200" dirty="0" err="1"/>
              <a:t>mee</a:t>
            </a:r>
            <a:r>
              <a:rPr lang="en-US" sz="2200" dirty="0"/>
              <a:t> </a:t>
            </a:r>
            <a:r>
              <a:rPr lang="en-US" sz="2200" dirty="0" err="1"/>
              <a:t>naar</a:t>
            </a:r>
            <a:r>
              <a:rPr lang="en-US" sz="2200" dirty="0"/>
              <a:t> het </a:t>
            </a:r>
            <a:r>
              <a:rPr lang="en-US" sz="2200" dirty="0" err="1"/>
              <a:t>hoger</a:t>
            </a:r>
            <a:r>
              <a:rPr lang="en-US" sz="2200" dirty="0"/>
              <a:t> </a:t>
            </a:r>
            <a:r>
              <a:rPr lang="en-US" sz="2200" dirty="0" err="1"/>
              <a:t>managementteam</a:t>
            </a:r>
            <a:br>
              <a:rPr lang="en-US" sz="2200" dirty="0"/>
            </a:br>
            <a:r>
              <a:rPr lang="en-US" sz="2200" dirty="0"/>
              <a:t>en </a:t>
            </a:r>
            <a:r>
              <a:rPr lang="en-US" sz="2200" dirty="0" err="1"/>
              <a:t>koppelt</a:t>
            </a:r>
            <a:r>
              <a:rPr lang="en-US" sz="2200" dirty="0"/>
              <a:t> de </a:t>
            </a:r>
            <a:r>
              <a:rPr lang="en-US" sz="2200" dirty="0" err="1"/>
              <a:t>vervolgacties</a:t>
            </a:r>
            <a:r>
              <a:rPr lang="en-US" sz="2200" dirty="0"/>
              <a:t> </a:t>
            </a:r>
            <a:r>
              <a:rPr lang="en-US" sz="2200" dirty="0" err="1"/>
              <a:t>terug</a:t>
            </a:r>
            <a:r>
              <a:rPr lang="en-US" sz="2200" dirty="0"/>
              <a:t> </a:t>
            </a:r>
            <a:r>
              <a:rPr lang="en-US" sz="2200" dirty="0" err="1"/>
              <a:t>aan</a:t>
            </a:r>
            <a:r>
              <a:rPr lang="en-US" sz="2200" dirty="0"/>
              <a:t> het team.</a:t>
            </a:r>
          </a:p>
        </p:txBody>
      </p:sp>
    </p:spTree>
    <p:extLst>
      <p:ext uri="{BB962C8B-B14F-4D97-AF65-F5344CB8AC3E}">
        <p14:creationId xmlns:p14="http://schemas.microsoft.com/office/powerpoint/2010/main" val="31425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dirty="0" err="1"/>
              <a:t>Toewijzen</a:t>
            </a:r>
            <a:r>
              <a:rPr lang="en-US" altLang="nl-NL" dirty="0"/>
              <a:t> </a:t>
            </a:r>
            <a:r>
              <a:rPr lang="en-US" altLang="nl-NL" dirty="0" err="1"/>
              <a:t>r</a:t>
            </a:r>
            <a:r>
              <a:rPr lang="en-US" altLang="nl-NL" b="1" dirty="0" err="1"/>
              <a:t>ollen</a:t>
            </a:r>
            <a:endParaRPr lang="en-US" altLang="nl-NL" b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2057400" algn="l"/>
              </a:tabLst>
            </a:pPr>
            <a:r>
              <a:rPr lang="en-US" altLang="nl-NL" sz="2200" b="1" dirty="0" err="1">
                <a:solidFill>
                  <a:srgbClr val="FF6600"/>
                </a:solidFill>
              </a:rPr>
              <a:t>Projectteam</a:t>
            </a:r>
            <a:r>
              <a:rPr lang="en-US" altLang="nl-NL" sz="2200" dirty="0">
                <a:solidFill>
                  <a:srgbClr val="000000"/>
                </a:solidFill>
              </a:rPr>
              <a:t>	[</a:t>
            </a:r>
            <a:r>
              <a:rPr lang="en-US" altLang="nl-NL" sz="2200" dirty="0" err="1">
                <a:solidFill>
                  <a:srgbClr val="000000"/>
                </a:solidFill>
              </a:rPr>
              <a:t>naam</a:t>
            </a:r>
            <a:r>
              <a:rPr lang="en-US" altLang="nl-NL" sz="2200" dirty="0">
                <a:solidFill>
                  <a:srgbClr val="000000"/>
                </a:solidFill>
              </a:rPr>
              <a:t> </a:t>
            </a:r>
            <a:r>
              <a:rPr lang="en-US" altLang="nl-NL" sz="2200" dirty="0" err="1">
                <a:solidFill>
                  <a:srgbClr val="000000"/>
                </a:solidFill>
              </a:rPr>
              <a:t>projectleider</a:t>
            </a:r>
            <a:r>
              <a:rPr lang="en-US" altLang="nl-NL" sz="2200" dirty="0">
                <a:solidFill>
                  <a:srgbClr val="000000"/>
                </a:solidFill>
              </a:rPr>
              <a:t> en –</a:t>
            </a:r>
            <a:r>
              <a:rPr lang="en-US" altLang="nl-NL" sz="2200" dirty="0" err="1">
                <a:solidFill>
                  <a:srgbClr val="000000"/>
                </a:solidFill>
              </a:rPr>
              <a:t>teamleden</a:t>
            </a:r>
            <a:r>
              <a:rPr lang="en-US" altLang="nl-NL" sz="2200" dirty="0">
                <a:solidFill>
                  <a:srgbClr val="000000"/>
                </a:solidFill>
              </a:rPr>
              <a:t>]</a:t>
            </a:r>
          </a:p>
          <a:p>
            <a:pPr marL="0" indent="0">
              <a:lnSpc>
                <a:spcPct val="150000"/>
              </a:lnSpc>
              <a:buNone/>
              <a:tabLst>
                <a:tab pos="2057400" algn="l"/>
              </a:tabLst>
            </a:pPr>
            <a:r>
              <a:rPr lang="en-US" altLang="nl-NL" sz="2200" b="1" dirty="0" err="1">
                <a:solidFill>
                  <a:srgbClr val="FF6600"/>
                </a:solidFill>
              </a:rPr>
              <a:t>Bezieler</a:t>
            </a:r>
            <a:r>
              <a:rPr lang="en-US" altLang="nl-NL" sz="2200" dirty="0">
                <a:solidFill>
                  <a:srgbClr val="FF6600"/>
                </a:solidFill>
              </a:rPr>
              <a:t>	</a:t>
            </a:r>
            <a:r>
              <a:rPr lang="en-US" altLang="nl-NL" sz="2200" dirty="0">
                <a:solidFill>
                  <a:srgbClr val="000000"/>
                </a:solidFill>
              </a:rPr>
              <a:t>[</a:t>
            </a:r>
            <a:r>
              <a:rPr lang="en-US" altLang="nl-NL" sz="2200" dirty="0" err="1">
                <a:solidFill>
                  <a:srgbClr val="000000"/>
                </a:solidFill>
              </a:rPr>
              <a:t>naam</a:t>
            </a:r>
            <a:r>
              <a:rPr lang="en-US" altLang="nl-NL" sz="2200" dirty="0">
                <a:solidFill>
                  <a:srgbClr val="000000"/>
                </a:solidFill>
              </a:rPr>
              <a:t> </a:t>
            </a:r>
            <a:r>
              <a:rPr lang="en-US" altLang="nl-NL" sz="2200" dirty="0" err="1">
                <a:solidFill>
                  <a:srgbClr val="000000"/>
                </a:solidFill>
              </a:rPr>
              <a:t>Bezieler</a:t>
            </a:r>
            <a:r>
              <a:rPr lang="en-US" altLang="nl-NL" sz="2200" dirty="0">
                <a:solidFill>
                  <a:srgbClr val="000000"/>
                </a:solidFill>
              </a:rPr>
              <a:t>]</a:t>
            </a:r>
            <a:endParaRPr lang="en-US" altLang="nl-NL" sz="2200" dirty="0">
              <a:solidFill>
                <a:srgbClr val="FF6600"/>
              </a:solidFill>
            </a:endParaRPr>
          </a:p>
          <a:p>
            <a:pPr marL="0" indent="0">
              <a:lnSpc>
                <a:spcPct val="150000"/>
              </a:lnSpc>
              <a:buNone/>
              <a:tabLst>
                <a:tab pos="2057400" algn="l"/>
              </a:tabLst>
            </a:pPr>
            <a:r>
              <a:rPr lang="en-US" sz="2200" b="1" dirty="0" err="1">
                <a:solidFill>
                  <a:srgbClr val="FF6600"/>
                </a:solidFill>
              </a:rPr>
              <a:t>Ondersteuners</a:t>
            </a:r>
            <a:r>
              <a:rPr lang="en-US" altLang="nl-NL" sz="2200" dirty="0">
                <a:solidFill>
                  <a:srgbClr val="000000"/>
                </a:solidFill>
              </a:rPr>
              <a:t>	[</a:t>
            </a:r>
            <a:r>
              <a:rPr lang="en-US" altLang="nl-NL" sz="2200" dirty="0" err="1">
                <a:solidFill>
                  <a:srgbClr val="000000"/>
                </a:solidFill>
              </a:rPr>
              <a:t>namen</a:t>
            </a:r>
            <a:r>
              <a:rPr lang="en-US" altLang="nl-NL" sz="2200" dirty="0">
                <a:solidFill>
                  <a:srgbClr val="000000"/>
                </a:solidFill>
              </a:rPr>
              <a:t> </a:t>
            </a:r>
            <a:r>
              <a:rPr lang="en-US" altLang="nl-NL" sz="2200" dirty="0" err="1">
                <a:solidFill>
                  <a:srgbClr val="000000"/>
                </a:solidFill>
              </a:rPr>
              <a:t>Ondersteuners</a:t>
            </a:r>
            <a:r>
              <a:rPr lang="en-US" altLang="nl-NL" sz="2200" dirty="0">
                <a:solidFill>
                  <a:srgbClr val="000000"/>
                </a:solidFill>
              </a:rPr>
              <a:t>]</a:t>
            </a:r>
            <a:endParaRPr lang="en-US" sz="2200" dirty="0">
              <a:solidFill>
                <a:srgbClr val="FF6600"/>
              </a:solidFill>
            </a:endParaRPr>
          </a:p>
          <a:p>
            <a:pPr marL="0" indent="0">
              <a:lnSpc>
                <a:spcPct val="150000"/>
              </a:lnSpc>
              <a:buNone/>
              <a:tabLst>
                <a:tab pos="2057400" algn="l"/>
              </a:tabLst>
            </a:pPr>
            <a:r>
              <a:rPr lang="en-US" sz="2200" b="1" dirty="0" err="1">
                <a:solidFill>
                  <a:srgbClr val="FF6600"/>
                </a:solidFill>
              </a:rPr>
              <a:t>Aanjagers</a:t>
            </a:r>
            <a:r>
              <a:rPr lang="en-US" altLang="nl-NL" sz="2200" dirty="0">
                <a:solidFill>
                  <a:srgbClr val="000000"/>
                </a:solidFill>
              </a:rPr>
              <a:t>	[</a:t>
            </a:r>
            <a:r>
              <a:rPr lang="en-US" altLang="nl-NL" sz="2200" dirty="0" err="1">
                <a:solidFill>
                  <a:srgbClr val="000000"/>
                </a:solidFill>
              </a:rPr>
              <a:t>namen</a:t>
            </a:r>
            <a:r>
              <a:rPr lang="en-US" altLang="nl-NL" sz="2200" dirty="0">
                <a:solidFill>
                  <a:srgbClr val="000000"/>
                </a:solidFill>
              </a:rPr>
              <a:t> </a:t>
            </a:r>
            <a:r>
              <a:rPr lang="en-US" altLang="nl-NL" sz="2200" dirty="0" err="1">
                <a:solidFill>
                  <a:srgbClr val="000000"/>
                </a:solidFill>
              </a:rPr>
              <a:t>Aanjagers</a:t>
            </a:r>
            <a:r>
              <a:rPr lang="en-US" altLang="nl-NL" sz="2200" dirty="0">
                <a:solidFill>
                  <a:srgbClr val="000000"/>
                </a:solidFill>
              </a:rPr>
              <a:t>] of </a:t>
            </a:r>
          </a:p>
          <a:p>
            <a:pPr marL="0" indent="0">
              <a:lnSpc>
                <a:spcPct val="150000"/>
              </a:lnSpc>
              <a:buNone/>
              <a:tabLst>
                <a:tab pos="2057400" algn="l"/>
              </a:tabLst>
            </a:pPr>
            <a:r>
              <a:rPr lang="en-US" altLang="nl-NL" sz="2200" dirty="0">
                <a:solidFill>
                  <a:srgbClr val="000000"/>
                </a:solidFill>
              </a:rPr>
              <a:t>	</a:t>
            </a:r>
            <a:r>
              <a:rPr lang="en-US" altLang="nl-NL" sz="2200" dirty="0" err="1">
                <a:solidFill>
                  <a:srgbClr val="000000"/>
                </a:solidFill>
              </a:rPr>
              <a:t>oproep</a:t>
            </a:r>
            <a:r>
              <a:rPr lang="en-US" altLang="nl-NL" sz="2200" dirty="0">
                <a:solidFill>
                  <a:srgbClr val="000000"/>
                </a:solidFill>
              </a:rPr>
              <a:t> </a:t>
            </a:r>
            <a:r>
              <a:rPr lang="en-US" altLang="nl-NL" sz="2200" dirty="0" err="1">
                <a:solidFill>
                  <a:srgbClr val="000000"/>
                </a:solidFill>
              </a:rPr>
              <a:t>om</a:t>
            </a:r>
            <a:r>
              <a:rPr lang="en-US" altLang="nl-NL" sz="2200" dirty="0">
                <a:solidFill>
                  <a:srgbClr val="000000"/>
                </a:solidFill>
              </a:rPr>
              <a:t> in elk team </a:t>
            </a:r>
            <a:r>
              <a:rPr lang="en-US" altLang="nl-NL" sz="2200" dirty="0" err="1">
                <a:solidFill>
                  <a:srgbClr val="000000"/>
                </a:solidFill>
              </a:rPr>
              <a:t>Aanjagers</a:t>
            </a:r>
            <a:r>
              <a:rPr lang="en-US" altLang="nl-NL" sz="2200" dirty="0">
                <a:solidFill>
                  <a:srgbClr val="000000"/>
                </a:solidFill>
              </a:rPr>
              <a:t> </a:t>
            </a:r>
            <a:r>
              <a:rPr lang="en-US" altLang="nl-NL" sz="2200" dirty="0" err="1">
                <a:solidFill>
                  <a:srgbClr val="000000"/>
                </a:solidFill>
              </a:rPr>
              <a:t>aan</a:t>
            </a:r>
            <a:r>
              <a:rPr lang="en-US" altLang="nl-NL" sz="2200" dirty="0">
                <a:solidFill>
                  <a:srgbClr val="000000"/>
                </a:solidFill>
              </a:rPr>
              <a:t> </a:t>
            </a:r>
            <a:r>
              <a:rPr lang="en-US" altLang="nl-NL" sz="2200" dirty="0" err="1">
                <a:solidFill>
                  <a:srgbClr val="000000"/>
                </a:solidFill>
              </a:rPr>
              <a:t>te</a:t>
            </a:r>
            <a:r>
              <a:rPr lang="en-US" altLang="nl-NL" sz="2200" dirty="0">
                <a:solidFill>
                  <a:srgbClr val="000000"/>
                </a:solidFill>
              </a:rPr>
              <a:t> </a:t>
            </a:r>
            <a:r>
              <a:rPr lang="en-US" altLang="nl-NL" sz="2200" dirty="0" err="1">
                <a:solidFill>
                  <a:srgbClr val="000000"/>
                </a:solidFill>
              </a:rPr>
              <a:t>wijzen</a:t>
            </a:r>
            <a:endParaRPr lang="en-US" sz="2200" dirty="0">
              <a:solidFill>
                <a:srgbClr val="FF6600"/>
              </a:solidFill>
            </a:endParaRPr>
          </a:p>
          <a:p>
            <a:pPr marL="0" indent="0">
              <a:lnSpc>
                <a:spcPct val="150000"/>
              </a:lnSpc>
              <a:buNone/>
              <a:tabLst>
                <a:tab pos="2057400" algn="l"/>
              </a:tabLst>
            </a:pPr>
            <a:r>
              <a:rPr lang="en-US" sz="2200" b="1" dirty="0" err="1">
                <a:solidFill>
                  <a:srgbClr val="FF6600"/>
                </a:solidFill>
              </a:rPr>
              <a:t>Doeners</a:t>
            </a:r>
            <a:r>
              <a:rPr lang="en-US" altLang="nl-NL" sz="2200" dirty="0">
                <a:solidFill>
                  <a:srgbClr val="000000"/>
                </a:solidFill>
              </a:rPr>
              <a:t>	[teams die </a:t>
            </a:r>
            <a:r>
              <a:rPr lang="en-US" altLang="nl-NL" sz="2200" dirty="0" err="1">
                <a:solidFill>
                  <a:srgbClr val="000000"/>
                </a:solidFill>
              </a:rPr>
              <a:t>meedoen</a:t>
            </a:r>
            <a:r>
              <a:rPr lang="en-US" altLang="nl-NL" sz="2200" dirty="0">
                <a:solidFill>
                  <a:srgbClr val="00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580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b="1" dirty="0"/>
              <a:t>Planning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08293" y="3686133"/>
            <a:ext cx="2078507" cy="225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nl-NL" dirty="0" err="1">
                <a:solidFill>
                  <a:srgbClr val="000000"/>
                </a:solidFill>
              </a:rPr>
              <a:t>Activiteiten</a:t>
            </a:r>
            <a:r>
              <a:rPr lang="en-US" altLang="nl-NL" dirty="0">
                <a:solidFill>
                  <a:srgbClr val="000000"/>
                </a:solidFill>
              </a:rPr>
              <a:t> en </a:t>
            </a:r>
            <a:r>
              <a:rPr lang="en-US" altLang="nl-NL" dirty="0" err="1">
                <a:solidFill>
                  <a:srgbClr val="000000"/>
                </a:solidFill>
              </a:rPr>
              <a:t>mijlpalen</a:t>
            </a:r>
            <a:r>
              <a:rPr lang="en-US" altLang="nl-NL" dirty="0">
                <a:solidFill>
                  <a:srgbClr val="000000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nl-NL" dirty="0">
                <a:solidFill>
                  <a:srgbClr val="000000"/>
                </a:solidFill>
              </a:rPr>
              <a:t>Op </a:t>
            </a:r>
            <a:r>
              <a:rPr lang="en-US" altLang="nl-NL" dirty="0" err="1">
                <a:solidFill>
                  <a:srgbClr val="000000"/>
                </a:solidFill>
              </a:rPr>
              <a:t>weekniveau</a:t>
            </a:r>
            <a:endParaRPr lang="en-US" altLang="nl-NL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nl-NL" dirty="0">
                <a:solidFill>
                  <a:srgbClr val="000000"/>
                </a:solidFill>
              </a:rPr>
              <a:t>Over de </a:t>
            </a:r>
            <a:r>
              <a:rPr lang="en-US" altLang="nl-NL" dirty="0" err="1">
                <a:solidFill>
                  <a:srgbClr val="000000"/>
                </a:solidFill>
              </a:rPr>
              <a:t>projectperiode</a:t>
            </a:r>
            <a:r>
              <a:rPr lang="en-US" altLang="nl-NL" dirty="0">
                <a:solidFill>
                  <a:srgbClr val="000000"/>
                </a:solidFill>
              </a:rPr>
              <a:t> van circa 6 </a:t>
            </a:r>
            <a:r>
              <a:rPr lang="en-US" altLang="nl-NL" dirty="0" err="1">
                <a:solidFill>
                  <a:srgbClr val="000000"/>
                </a:solidFill>
              </a:rPr>
              <a:t>maanden</a:t>
            </a:r>
            <a:r>
              <a:rPr lang="en-US" altLang="nl-NL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We spreken </a:t>
            </a:r>
            <a:br>
              <a:rPr lang="nl-NL" dirty="0"/>
            </a:br>
            <a:r>
              <a:rPr lang="nl-NL" dirty="0"/>
              <a:t>elkaar binnenkort!</a:t>
            </a:r>
          </a:p>
        </p:txBody>
      </p:sp>
    </p:spTree>
    <p:extLst>
      <p:ext uri="{BB962C8B-B14F-4D97-AF65-F5344CB8AC3E}">
        <p14:creationId xmlns:p14="http://schemas.microsoft.com/office/powerpoint/2010/main" val="3974637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26200" y="102819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Meer informatie</a:t>
            </a:r>
          </a:p>
        </p:txBody>
      </p:sp>
      <p:pic>
        <p:nvPicPr>
          <p:cNvPr id="4" name="Afbeelding 3" descr="Logo voor animatie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59"/>
          <a:stretch/>
        </p:blipFill>
        <p:spPr>
          <a:xfrm>
            <a:off x="0" y="1949845"/>
            <a:ext cx="9144000" cy="318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17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9549" y="1600200"/>
            <a:ext cx="7907251" cy="4525963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  <a:tabLst>
                <a:tab pos="5465763" algn="l"/>
              </a:tabLst>
            </a:pPr>
            <a:r>
              <a:rPr lang="nl-NL" sz="2400" b="1" dirty="0">
                <a:solidFill>
                  <a:srgbClr val="FF6600"/>
                </a:solidFill>
              </a:rPr>
              <a:t>Welkom</a:t>
            </a:r>
            <a:r>
              <a:rPr lang="nl-NL" sz="2400" dirty="0"/>
              <a:t>	</a:t>
            </a:r>
            <a:r>
              <a:rPr lang="nl-NL" sz="2400" b="1" dirty="0">
                <a:solidFill>
                  <a:srgbClr val="000000"/>
                </a:solidFill>
              </a:rPr>
              <a:t>12:30 – 12:35 uur</a:t>
            </a:r>
            <a:br>
              <a:rPr lang="nl-NL" sz="2400" b="1" dirty="0">
                <a:solidFill>
                  <a:srgbClr val="000000"/>
                </a:solidFill>
              </a:rPr>
            </a:br>
            <a:r>
              <a:rPr lang="nl-NL" sz="2400" dirty="0"/>
              <a:t>[naam] projectleider</a:t>
            </a:r>
          </a:p>
          <a:p>
            <a:pPr marL="0" indent="0">
              <a:spcAft>
                <a:spcPts val="600"/>
              </a:spcAft>
              <a:buNone/>
              <a:tabLst>
                <a:tab pos="5465763" algn="l"/>
              </a:tabLst>
            </a:pPr>
            <a:r>
              <a:rPr lang="nl-NL" sz="2400" b="1" dirty="0">
                <a:solidFill>
                  <a:srgbClr val="FF6600"/>
                </a:solidFill>
              </a:rPr>
              <a:t>Het belang van je veilig voelen</a:t>
            </a:r>
            <a:r>
              <a:rPr lang="nl-NL" sz="2400" dirty="0"/>
              <a:t>	</a:t>
            </a:r>
            <a:r>
              <a:rPr lang="nl-NL" sz="2400" b="1" dirty="0">
                <a:solidFill>
                  <a:srgbClr val="000000"/>
                </a:solidFill>
              </a:rPr>
              <a:t>12:35 – 12:45 uur</a:t>
            </a:r>
            <a:br>
              <a:rPr lang="nl-NL" sz="2400" dirty="0">
                <a:solidFill>
                  <a:srgbClr val="FF6600"/>
                </a:solidFill>
              </a:rPr>
            </a:br>
            <a:r>
              <a:rPr lang="nl-NL" sz="2400" dirty="0"/>
              <a:t>[naam] bestuurder</a:t>
            </a:r>
          </a:p>
          <a:p>
            <a:pPr marL="0" indent="0">
              <a:spcAft>
                <a:spcPts val="600"/>
              </a:spcAft>
              <a:buNone/>
              <a:tabLst>
                <a:tab pos="5465763" algn="l"/>
              </a:tabLst>
            </a:pPr>
            <a:r>
              <a:rPr lang="nl-NL" sz="2400" b="1" dirty="0">
                <a:solidFill>
                  <a:srgbClr val="FF6600"/>
                </a:solidFill>
              </a:rPr>
              <a:t>Dialoog over veiligheidsdilemma’s</a:t>
            </a:r>
            <a:r>
              <a:rPr lang="nl-NL" sz="2400" dirty="0"/>
              <a:t>	</a:t>
            </a:r>
            <a:r>
              <a:rPr lang="nl-NL" sz="2400" b="1" dirty="0">
                <a:solidFill>
                  <a:srgbClr val="000000"/>
                </a:solidFill>
              </a:rPr>
              <a:t>12:45 – 13:00 uur</a:t>
            </a:r>
            <a:br>
              <a:rPr lang="nl-NL" sz="2400" dirty="0"/>
            </a:br>
            <a:r>
              <a:rPr lang="nl-NL" sz="2400" dirty="0"/>
              <a:t>[naam] projectleider</a:t>
            </a:r>
          </a:p>
          <a:p>
            <a:pPr marL="0" indent="0">
              <a:spcAft>
                <a:spcPts val="600"/>
              </a:spcAft>
              <a:buNone/>
              <a:tabLst>
                <a:tab pos="5465763" algn="l"/>
              </a:tabLst>
            </a:pPr>
            <a:r>
              <a:rPr lang="nl-NL" sz="2400" b="1" dirty="0">
                <a:solidFill>
                  <a:srgbClr val="FF6600"/>
                </a:solidFill>
              </a:rPr>
              <a:t>De </a:t>
            </a:r>
            <a:r>
              <a:rPr lang="nl-NL" sz="2400" b="1" dirty="0" err="1">
                <a:solidFill>
                  <a:srgbClr val="FF6600"/>
                </a:solidFill>
              </a:rPr>
              <a:t>VeiligPlus</a:t>
            </a:r>
            <a:r>
              <a:rPr lang="nl-NL" sz="2400" b="1" dirty="0">
                <a:solidFill>
                  <a:srgbClr val="FF6600"/>
                </a:solidFill>
              </a:rPr>
              <a:t>-aanpak</a:t>
            </a:r>
            <a:r>
              <a:rPr lang="nl-NL" sz="2400" dirty="0"/>
              <a:t>	</a:t>
            </a:r>
            <a:r>
              <a:rPr lang="nl-NL" sz="2400" b="1" dirty="0">
                <a:solidFill>
                  <a:srgbClr val="000000"/>
                </a:solidFill>
              </a:rPr>
              <a:t>13:00 – 13:15 uur</a:t>
            </a:r>
            <a:br>
              <a:rPr lang="nl-NL" sz="2400" dirty="0"/>
            </a:br>
            <a:r>
              <a:rPr lang="nl-NL" sz="2400" dirty="0"/>
              <a:t>[naam] manager projecten St IZZ of projectleider</a:t>
            </a:r>
          </a:p>
          <a:p>
            <a:pPr marL="0" indent="0">
              <a:spcAft>
                <a:spcPts val="600"/>
              </a:spcAft>
              <a:buNone/>
              <a:tabLst>
                <a:tab pos="5465763" algn="l"/>
              </a:tabLst>
            </a:pPr>
            <a:r>
              <a:rPr lang="nl-NL" sz="2400" b="1" dirty="0">
                <a:solidFill>
                  <a:srgbClr val="FF6600"/>
                </a:solidFill>
              </a:rPr>
              <a:t>Stap 3: Realiseren</a:t>
            </a:r>
            <a:r>
              <a:rPr lang="nl-NL" sz="2400" dirty="0">
                <a:solidFill>
                  <a:srgbClr val="FF6600"/>
                </a:solidFill>
              </a:rPr>
              <a:t>	</a:t>
            </a:r>
            <a:r>
              <a:rPr lang="nl-NL" sz="2400" b="1" dirty="0">
                <a:solidFill>
                  <a:srgbClr val="000000"/>
                </a:solidFill>
              </a:rPr>
              <a:t>13:15 – 13:45 uur</a:t>
            </a:r>
            <a:br>
              <a:rPr lang="nl-NL" sz="2400" b="1" dirty="0">
                <a:solidFill>
                  <a:srgbClr val="000000"/>
                </a:solidFill>
              </a:rPr>
            </a:br>
            <a:r>
              <a:rPr lang="nl-NL" sz="2400" dirty="0">
                <a:solidFill>
                  <a:srgbClr val="000000"/>
                </a:solidFill>
              </a:rPr>
              <a:t>[naam] </a:t>
            </a:r>
            <a:r>
              <a:rPr lang="nl-NL" sz="2400" dirty="0"/>
              <a:t>projectleider</a:t>
            </a:r>
          </a:p>
        </p:txBody>
      </p:sp>
    </p:spTree>
    <p:extLst>
      <p:ext uri="{BB962C8B-B14F-4D97-AF65-F5344CB8AC3E}">
        <p14:creationId xmlns:p14="http://schemas.microsoft.com/office/powerpoint/2010/main" val="3499754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3600" dirty="0"/>
              <a:t>Het belang van </a:t>
            </a:r>
            <a:br>
              <a:rPr lang="nl-NL" sz="3600" dirty="0"/>
            </a:br>
            <a:r>
              <a:rPr lang="nl-NL" sz="3600" dirty="0"/>
              <a:t>je veilig voelen</a:t>
            </a:r>
          </a:p>
        </p:txBody>
      </p:sp>
      <p:pic>
        <p:nvPicPr>
          <p:cNvPr id="3" name="Afbeelding 2" descr="Schermafbeelding 2016-08-31 om 13.44.3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0972" y="3742234"/>
            <a:ext cx="3166489" cy="236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15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Persoonlijke anekdote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  <a:tabLst>
                <a:tab pos="1793875" algn="l"/>
                <a:tab pos="4927600" algn="l"/>
              </a:tabLst>
            </a:pPr>
            <a:r>
              <a:rPr lang="nl-NL" sz="2400" dirty="0"/>
              <a:t>Starten met een </a:t>
            </a:r>
            <a:r>
              <a:rPr lang="nl-NL" sz="2400" dirty="0">
                <a:solidFill>
                  <a:srgbClr val="FF6600"/>
                </a:solidFill>
              </a:rPr>
              <a:t>persoonlijke ervaring </a:t>
            </a:r>
            <a:r>
              <a:rPr lang="nl-NL" sz="2400" dirty="0"/>
              <a:t>van de bestuurder op de werkvloer. Een ervaring vanuit ik-vorm verteld over </a:t>
            </a:r>
            <a:r>
              <a:rPr lang="nl-NL" sz="2400" dirty="0" err="1"/>
              <a:t>bijv</a:t>
            </a:r>
            <a:r>
              <a:rPr lang="nl-NL" sz="2400" dirty="0"/>
              <a:t>:</a:t>
            </a:r>
          </a:p>
          <a:p>
            <a:pPr>
              <a:spcAft>
                <a:spcPts val="600"/>
              </a:spcAft>
              <a:tabLst>
                <a:tab pos="1793875" algn="l"/>
                <a:tab pos="4927600" algn="l"/>
              </a:tabLst>
            </a:pPr>
            <a:r>
              <a:rPr lang="nl-NL" sz="2400" dirty="0"/>
              <a:t>moeilijk gedrag van een cliënt en wat dit met je doet</a:t>
            </a:r>
          </a:p>
          <a:p>
            <a:pPr>
              <a:spcAft>
                <a:spcPts val="600"/>
              </a:spcAft>
              <a:tabLst>
                <a:tab pos="1793875" algn="l"/>
                <a:tab pos="4927600" algn="l"/>
              </a:tabLst>
            </a:pPr>
            <a:r>
              <a:rPr lang="nl-NL" sz="2400" dirty="0"/>
              <a:t>agressie en de impact en gevolgen ervan</a:t>
            </a:r>
          </a:p>
          <a:p>
            <a:pPr>
              <a:spcAft>
                <a:spcPts val="600"/>
              </a:spcAft>
              <a:tabLst>
                <a:tab pos="1793875" algn="l"/>
                <a:tab pos="4927600" algn="l"/>
              </a:tabLst>
            </a:pPr>
            <a:r>
              <a:rPr lang="nl-NL" sz="2400" dirty="0"/>
              <a:t>dilemma’s op de werkvloer: </a:t>
            </a:r>
            <a:br>
              <a:rPr lang="nl-NL" sz="2400" dirty="0"/>
            </a:br>
            <a:r>
              <a:rPr lang="nl-NL" sz="2400" dirty="0"/>
              <a:t>goede cliëntzorg versus </a:t>
            </a:r>
            <a:r>
              <a:rPr lang="nl-NL" sz="2400" dirty="0" err="1"/>
              <a:t>medewerkerveiligheid</a:t>
            </a:r>
            <a:endParaRPr lang="nl-NL" sz="2400" dirty="0"/>
          </a:p>
          <a:p>
            <a:pPr marL="0" indent="0">
              <a:spcAft>
                <a:spcPts val="600"/>
              </a:spcAft>
              <a:buNone/>
              <a:tabLst>
                <a:tab pos="1793875" algn="l"/>
                <a:tab pos="4927600" algn="l"/>
              </a:tabLst>
            </a:pPr>
            <a:r>
              <a:rPr lang="nl-NL" sz="2400" dirty="0"/>
              <a:t>Waarom dit thema mij persoonlijk na aan het </a:t>
            </a:r>
            <a:br>
              <a:rPr lang="nl-NL" sz="2400" dirty="0"/>
            </a:br>
            <a:r>
              <a:rPr lang="nl-NL" sz="2400" dirty="0"/>
              <a:t>hart ligt, wat mij drijft.</a:t>
            </a:r>
          </a:p>
        </p:txBody>
      </p:sp>
      <p:pic>
        <p:nvPicPr>
          <p:cNvPr id="4" name="Afbeelding 3" descr="Schermafbeelding 2016-08-31 om 13.44.12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5261" y="3538359"/>
            <a:ext cx="2034493" cy="26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73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Beleid door de jaren heen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  <a:tabLst>
                <a:tab pos="1793875" algn="l"/>
                <a:tab pos="4927600" algn="l"/>
              </a:tabLst>
            </a:pPr>
            <a:r>
              <a:rPr lang="nl-NL" sz="2400" dirty="0"/>
              <a:t>Korte uiteenzetting van </a:t>
            </a:r>
            <a:r>
              <a:rPr lang="nl-NL" sz="2400" dirty="0">
                <a:solidFill>
                  <a:srgbClr val="FF6600"/>
                </a:solidFill>
              </a:rPr>
              <a:t>beleid en ontwikkelingen </a:t>
            </a:r>
            <a:br>
              <a:rPr lang="nl-NL" sz="2400" dirty="0"/>
            </a:br>
            <a:r>
              <a:rPr lang="nl-NL" sz="2400" dirty="0"/>
              <a:t>van afgelopen jaren rondom het thema veiligheid. </a:t>
            </a:r>
          </a:p>
          <a:p>
            <a:pPr marL="0" indent="0">
              <a:spcAft>
                <a:spcPts val="600"/>
              </a:spcAft>
              <a:buNone/>
              <a:tabLst>
                <a:tab pos="1793875" algn="l"/>
                <a:tab pos="4927600" algn="l"/>
              </a:tabLst>
            </a:pPr>
            <a:r>
              <a:rPr lang="nl-NL" sz="2400" dirty="0"/>
              <a:t>We doen al veel en dat is ook nodig.</a:t>
            </a:r>
          </a:p>
          <a:p>
            <a:pPr marL="0" indent="0">
              <a:spcAft>
                <a:spcPts val="600"/>
              </a:spcAft>
              <a:buNone/>
              <a:tabLst>
                <a:tab pos="1793875" algn="l"/>
                <a:tab pos="4927600" algn="l"/>
              </a:tabLst>
            </a:pPr>
            <a:endParaRPr lang="nl-NL" sz="2400" dirty="0"/>
          </a:p>
          <a:p>
            <a:pPr marL="0" indent="0">
              <a:spcAft>
                <a:spcPts val="600"/>
              </a:spcAft>
              <a:buNone/>
              <a:tabLst>
                <a:tab pos="1793875" algn="l"/>
                <a:tab pos="4927600" algn="l"/>
              </a:tabLst>
            </a:pPr>
            <a:r>
              <a:rPr lang="nl-NL" sz="2400" dirty="0"/>
              <a:t>Onze houding verandert van </a:t>
            </a:r>
            <a:br>
              <a:rPr lang="nl-NL" sz="2400" dirty="0"/>
            </a:br>
            <a:r>
              <a:rPr lang="nl-NL" sz="2400" dirty="0"/>
              <a:t>‘</a:t>
            </a:r>
            <a:r>
              <a:rPr lang="nl-NL" sz="2400" i="1" dirty="0"/>
              <a:t>Het hoort er nou eenmaal bij</a:t>
            </a:r>
            <a:r>
              <a:rPr lang="nl-NL" sz="2400" dirty="0"/>
              <a:t>’</a:t>
            </a:r>
            <a:br>
              <a:rPr lang="nl-NL" sz="2400" dirty="0"/>
            </a:br>
            <a:r>
              <a:rPr lang="nl-NL" sz="2400" dirty="0"/>
              <a:t>naar</a:t>
            </a:r>
            <a:br>
              <a:rPr lang="nl-NL" sz="2400" dirty="0"/>
            </a:br>
            <a:r>
              <a:rPr lang="nl-NL" sz="2400" dirty="0"/>
              <a:t>‘</a:t>
            </a:r>
            <a:r>
              <a:rPr lang="nl-NL" sz="2400" i="1" dirty="0"/>
              <a:t>Agressie tegen </a:t>
            </a:r>
            <a:r>
              <a:rPr lang="nl-NL" sz="2400" i="1"/>
              <a:t>medewerkers is </a:t>
            </a:r>
            <a:r>
              <a:rPr lang="nl-NL" sz="2400" i="1" dirty="0"/>
              <a:t>altijd onacceptabel</a:t>
            </a:r>
            <a:r>
              <a:rPr lang="nl-NL" sz="24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59499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Veiligheid en je veilig voelen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  <a:tabLst>
                <a:tab pos="1793875" algn="l"/>
                <a:tab pos="4927600" algn="l"/>
              </a:tabLst>
            </a:pPr>
            <a:r>
              <a:rPr lang="nl-NL" sz="2400" dirty="0">
                <a:solidFill>
                  <a:srgbClr val="FF6600"/>
                </a:solidFill>
              </a:rPr>
              <a:t>Landelijke tendensen</a:t>
            </a:r>
            <a:r>
              <a:rPr lang="nl-NL" sz="2400" dirty="0"/>
              <a:t>, ook bij ons:</a:t>
            </a:r>
          </a:p>
          <a:p>
            <a:pPr>
              <a:spcAft>
                <a:spcPts val="600"/>
              </a:spcAft>
              <a:tabLst>
                <a:tab pos="1793875" algn="l"/>
                <a:tab pos="4927600" algn="l"/>
              </a:tabLst>
            </a:pPr>
            <a:r>
              <a:rPr lang="nl-NL" sz="2400" dirty="0"/>
              <a:t>de zorgcomplexiteit neemt toe, daarmee kunnen we agressie en ongewenst gedrag van cliënten niet altijd voorkomen </a:t>
            </a:r>
          </a:p>
          <a:p>
            <a:pPr>
              <a:spcAft>
                <a:spcPts val="600"/>
              </a:spcAft>
              <a:tabLst>
                <a:tab pos="1793875" algn="l"/>
                <a:tab pos="4927600" algn="l"/>
              </a:tabLst>
            </a:pPr>
            <a:r>
              <a:rPr lang="nl-NL" sz="2400" dirty="0"/>
              <a:t>veiligheidsbeleid is niet hetzelfde als je veilig voelen</a:t>
            </a:r>
          </a:p>
          <a:p>
            <a:pPr>
              <a:spcAft>
                <a:spcPts val="600"/>
              </a:spcAft>
              <a:tabLst>
                <a:tab pos="1793875" algn="l"/>
                <a:tab pos="4927600" algn="l"/>
              </a:tabLst>
            </a:pPr>
            <a:r>
              <a:rPr lang="nl-NL" sz="2400" dirty="0"/>
              <a:t>medewerkers die zich veilig voelen geven betere zorg</a:t>
            </a:r>
          </a:p>
        </p:txBody>
      </p:sp>
      <p:pic>
        <p:nvPicPr>
          <p:cNvPr id="6" name="Afbeelding 5" descr="Schermafbeelding 2016-08-31 om 13.45.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95" y="4408918"/>
            <a:ext cx="4188052" cy="239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42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Statement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  <a:tabLst>
                <a:tab pos="1793875" algn="l"/>
                <a:tab pos="4927600" algn="l"/>
              </a:tabLst>
            </a:pPr>
            <a:r>
              <a:rPr lang="nl-NL" sz="2400" dirty="0"/>
              <a:t>Stellig statement waaruit de </a:t>
            </a:r>
            <a:r>
              <a:rPr lang="nl-NL" sz="2400" dirty="0">
                <a:solidFill>
                  <a:srgbClr val="FF6600"/>
                </a:solidFill>
              </a:rPr>
              <a:t>onvoorwaardelijke steun </a:t>
            </a:r>
            <a:br>
              <a:rPr lang="nl-NL" sz="2400" dirty="0">
                <a:solidFill>
                  <a:srgbClr val="FF6600"/>
                </a:solidFill>
              </a:rPr>
            </a:br>
            <a:r>
              <a:rPr lang="nl-NL" sz="2400" dirty="0"/>
              <a:t>voor het bespreekbaar maken blijkt. </a:t>
            </a:r>
            <a:r>
              <a:rPr lang="nl-NL" sz="2400" dirty="0" err="1"/>
              <a:t>Bijv</a:t>
            </a:r>
            <a:r>
              <a:rPr lang="nl-NL" sz="2400" dirty="0"/>
              <a:t>:</a:t>
            </a:r>
          </a:p>
          <a:p>
            <a:pPr marL="0" indent="0">
              <a:spcAft>
                <a:spcPts val="600"/>
              </a:spcAft>
              <a:buNone/>
              <a:tabLst>
                <a:tab pos="1793875" algn="l"/>
                <a:tab pos="4927600" algn="l"/>
              </a:tabLst>
            </a:pPr>
            <a:r>
              <a:rPr lang="nl-NL" sz="2400" i="1" dirty="0"/>
              <a:t>‘Ik wil dat mijn medewerkers zich altijd veilig kunnen voelen op hun werk en dilemma’s met elkaar en hun leidinggevende bespreken. Open, eerlijk en oordeelvrij.</a:t>
            </a:r>
          </a:p>
          <a:p>
            <a:pPr marL="0" indent="0">
              <a:spcAft>
                <a:spcPts val="600"/>
              </a:spcAft>
              <a:buNone/>
              <a:tabLst>
                <a:tab pos="1793875" algn="l"/>
                <a:tab pos="4927600" algn="l"/>
              </a:tabLst>
            </a:pPr>
            <a:r>
              <a:rPr lang="nl-NL" sz="2400" i="1" dirty="0"/>
              <a:t>Iedereen heeft recht op een veilige </a:t>
            </a:r>
            <a:br>
              <a:rPr lang="nl-NL" sz="2400" i="1" dirty="0"/>
            </a:br>
            <a:r>
              <a:rPr lang="nl-NL" sz="2400" i="1" dirty="0"/>
              <a:t>werkplek. Dat is beter voor de organisatie,</a:t>
            </a:r>
            <a:br>
              <a:rPr lang="nl-NL" sz="2400" i="1" dirty="0"/>
            </a:br>
            <a:r>
              <a:rPr lang="nl-NL" sz="2400" i="1" dirty="0"/>
              <a:t>beter voor de medewerker en ook beter </a:t>
            </a:r>
            <a:br>
              <a:rPr lang="nl-NL" sz="2400" i="1" dirty="0"/>
            </a:br>
            <a:r>
              <a:rPr lang="nl-NL" sz="2400" i="1" dirty="0"/>
              <a:t>voor de cliënt. </a:t>
            </a:r>
          </a:p>
          <a:p>
            <a:pPr marL="0" indent="0">
              <a:spcAft>
                <a:spcPts val="600"/>
              </a:spcAft>
              <a:buNone/>
              <a:tabLst>
                <a:tab pos="1793875" algn="l"/>
                <a:tab pos="4927600" algn="l"/>
              </a:tabLst>
            </a:pPr>
            <a:r>
              <a:rPr lang="nl-NL" sz="2400" i="1" dirty="0"/>
              <a:t>Daarom zet ik mij persoonlijk in </a:t>
            </a:r>
            <a:br>
              <a:rPr lang="nl-NL" sz="2400" i="1" dirty="0"/>
            </a:br>
            <a:r>
              <a:rPr lang="nl-NL" sz="2400" i="1" dirty="0"/>
              <a:t>voor dit project.’</a:t>
            </a:r>
          </a:p>
        </p:txBody>
      </p:sp>
      <p:pic>
        <p:nvPicPr>
          <p:cNvPr id="4" name="Afbeelding 3" descr="Schermafbeelding 2016-08-31 om 13.44.48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167" y="3328348"/>
            <a:ext cx="2765166" cy="277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44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2615265" y="2906714"/>
            <a:ext cx="6095607" cy="1154958"/>
          </a:xfrm>
        </p:spPr>
        <p:txBody>
          <a:bodyPr/>
          <a:lstStyle/>
          <a:p>
            <a:r>
              <a:rPr lang="nl-NL" dirty="0"/>
              <a:t>Dialoog over veiligheidsdilemma’s</a:t>
            </a:r>
            <a:br>
              <a:rPr lang="nl-NL" dirty="0"/>
            </a:br>
            <a:r>
              <a:rPr lang="nl-NL" dirty="0"/>
              <a:t>en je veilig voelen</a:t>
            </a:r>
          </a:p>
        </p:txBody>
      </p:sp>
    </p:spTree>
    <p:extLst>
      <p:ext uri="{BB962C8B-B14F-4D97-AF65-F5344CB8AC3E}">
        <p14:creationId xmlns:p14="http://schemas.microsoft.com/office/powerpoint/2010/main" val="3439904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934</Words>
  <Application>Microsoft Macintosh PowerPoint</Application>
  <PresentationFormat>Diavoorstelling (4:3)</PresentationFormat>
  <Paragraphs>121</Paragraphs>
  <Slides>29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Office-thema</vt:lpstr>
      <vt:lpstr>De VeiligPlus-aanpak</vt:lpstr>
      <vt:lpstr>PowerPoint-presentatie</vt:lpstr>
      <vt:lpstr>Programma</vt:lpstr>
      <vt:lpstr>PowerPoint-presentatie</vt:lpstr>
      <vt:lpstr>Persoonlijke anekdote</vt:lpstr>
      <vt:lpstr>Beleid door de jaren heen</vt:lpstr>
      <vt:lpstr>Veiligheid en je veilig voelen</vt:lpstr>
      <vt:lpstr>Statement</vt:lpstr>
      <vt:lpstr>PowerPoint-presentatie</vt:lpstr>
      <vt:lpstr>Discussie</vt:lpstr>
      <vt:lpstr>PowerPoint-presentatie</vt:lpstr>
      <vt:lpstr>De VeiligPlus-aanpak</vt:lpstr>
      <vt:lpstr>Maak onveiligheid bespreekbaar</vt:lpstr>
      <vt:lpstr>Animatie VeiligPlus-aanpak</vt:lpstr>
      <vt:lpstr>Vier rollen</vt:lpstr>
      <vt:lpstr>Vier stappen</vt:lpstr>
      <vt:lpstr>Vier stappen</vt:lpstr>
      <vt:lpstr>Succesfactoren</vt:lpstr>
      <vt:lpstr>Wat hebben we tot nu toe gedaan?</vt:lpstr>
      <vt:lpstr>PowerPoint-presentatie</vt:lpstr>
      <vt:lpstr>Stap 3 verder toegelicht</vt:lpstr>
      <vt:lpstr>3a. Teamcoachingssessie</vt:lpstr>
      <vt:lpstr>3b. Veiligheidspeiling</vt:lpstr>
      <vt:lpstr>3c. Veiligheidsdialoog</vt:lpstr>
      <vt:lpstr>3d. Veiligheidsronde</vt:lpstr>
      <vt:lpstr>Toewijzen rollen</vt:lpstr>
      <vt:lpstr>Planning</vt:lpstr>
      <vt:lpstr>We spreken  elkaar binnenkort!</vt:lpstr>
      <vt:lpstr>Meer informatie</vt:lpstr>
    </vt:vector>
  </TitlesOfParts>
  <Company>O2 Communicatie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Jur Grandiek</dc:creator>
  <cp:lastModifiedBy>Anouk Haverkort</cp:lastModifiedBy>
  <cp:revision>41</cp:revision>
  <dcterms:created xsi:type="dcterms:W3CDTF">2016-08-30T07:15:45Z</dcterms:created>
  <dcterms:modified xsi:type="dcterms:W3CDTF">2019-11-21T08:56:32Z</dcterms:modified>
</cp:coreProperties>
</file>